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89" r:id="rId2"/>
    <p:sldId id="275" r:id="rId3"/>
    <p:sldId id="319" r:id="rId4"/>
    <p:sldId id="320" r:id="rId5"/>
    <p:sldId id="321" r:id="rId6"/>
    <p:sldId id="303" r:id="rId7"/>
  </p:sldIdLst>
  <p:sldSz cx="9144000" cy="6858000" type="screen4x3"/>
  <p:notesSz cx="6794500" cy="9931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7C80"/>
    <a:srgbClr val="FFCCCC"/>
    <a:srgbClr val="CCFFCC"/>
    <a:srgbClr val="FFFFCC"/>
    <a:srgbClr val="FF3300"/>
    <a:srgbClr val="CCFF99"/>
    <a:srgbClr val="FFFF99"/>
    <a:srgbClr val="33CC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46" autoAdjust="0"/>
  </p:normalViewPr>
  <p:slideViewPr>
    <p:cSldViewPr>
      <p:cViewPr varScale="1">
        <p:scale>
          <a:sx n="105" d="100"/>
          <a:sy n="105" d="100"/>
        </p:scale>
        <p:origin x="17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ru-RU" dirty="0" smtClean="0"/>
              <a:t>УТВЕРЖДЕННЫЙ Норматив </a:t>
            </a:r>
            <a:r>
              <a:rPr lang="ru-RU" dirty="0"/>
              <a:t>удельного расхода </a:t>
            </a:r>
            <a:r>
              <a:rPr lang="ru-RU" dirty="0" smtClean="0"/>
              <a:t>топлива </a:t>
            </a:r>
            <a:r>
              <a:rPr lang="ru-RU" sz="1995" b="1" i="0" u="none" strike="noStrike" cap="all" normalizeH="0" baseline="0" dirty="0" smtClean="0">
                <a:effectLst/>
              </a:rPr>
              <a:t>при производстве тепловой энергии </a:t>
            </a:r>
            <a:r>
              <a:rPr lang="ru-RU" dirty="0" smtClean="0"/>
              <a:t>ОАО</a:t>
            </a:r>
            <a:r>
              <a:rPr lang="ru-RU" baseline="0" dirty="0" smtClean="0"/>
              <a:t> «Ковдорский ГОК»</a:t>
            </a:r>
            <a:endParaRPr lang="ru-RU" dirty="0"/>
          </a:p>
        </c:rich>
      </c:tx>
      <c:layout/>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ru-RU"/>
        </a:p>
      </c:txPr>
    </c:title>
    <c:autoTitleDeleted val="0"/>
    <c:plotArea>
      <c:layout/>
      <c:lineChart>
        <c:grouping val="standard"/>
        <c:varyColors val="0"/>
        <c:ser>
          <c:idx val="0"/>
          <c:order val="0"/>
          <c:tx>
            <c:strRef>
              <c:f>Лист1!$B$1</c:f>
              <c:strCache>
                <c:ptCount val="1"/>
                <c:pt idx="0">
                  <c:v>Норматив удельного расхода топлива, кг у.т./Гкал</c:v>
                </c:pt>
              </c:strCache>
            </c:strRef>
          </c:tx>
          <c:spPr>
            <a:ln w="34925" cap="rnd">
              <a:solidFill>
                <a:srgbClr val="92D050"/>
              </a:solidFill>
              <a:round/>
            </a:ln>
            <a:effectLst>
              <a:outerShdw dist="25400" dir="2700000" algn="tl" rotWithShape="0">
                <a:schemeClr val="accent1"/>
              </a:outerShdw>
            </a:effectLst>
          </c:spPr>
          <c:marker>
            <c:symbol val="none"/>
          </c:marker>
          <c:dLbls>
            <c:dLbl>
              <c:idx val="1"/>
              <c:layout>
                <c:manualLayout>
                  <c:x val="-1.9109416010498766E-2"/>
                  <c:y val="-4.470300196850393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accent1">
                          <a:lumMod val="60000"/>
                          <a:lumOff val="40000"/>
                        </a:schemeClr>
                      </a:solidFill>
                    </a:ln>
                    <a:effectLst/>
                  </c:spPr>
                </c15:leaderLines>
              </c:ext>
            </c:extLst>
          </c:dLbls>
          <c:cat>
            <c:numRef>
              <c:f>Лист1!$A$2:$A$5</c:f>
              <c:numCache>
                <c:formatCode>General</c:formatCode>
                <c:ptCount val="4"/>
                <c:pt idx="0">
                  <c:v>2012</c:v>
                </c:pt>
                <c:pt idx="1">
                  <c:v>2013</c:v>
                </c:pt>
                <c:pt idx="2">
                  <c:v>2014</c:v>
                </c:pt>
                <c:pt idx="3">
                  <c:v>2015</c:v>
                </c:pt>
              </c:numCache>
            </c:numRef>
          </c:cat>
          <c:val>
            <c:numRef>
              <c:f>Лист1!$B$2:$B$5</c:f>
              <c:numCache>
                <c:formatCode>General</c:formatCode>
                <c:ptCount val="4"/>
                <c:pt idx="0">
                  <c:v>172.7</c:v>
                </c:pt>
                <c:pt idx="1">
                  <c:v>170.4</c:v>
                </c:pt>
                <c:pt idx="2">
                  <c:v>170.4</c:v>
                </c:pt>
                <c:pt idx="3">
                  <c:v>170.3</c:v>
                </c:pt>
              </c:numCache>
            </c:numRef>
          </c:val>
          <c:smooth val="0"/>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03683200"/>
        <c:axId val="103683984"/>
      </c:lineChart>
      <c:catAx>
        <c:axId val="103683200"/>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0" i="0" u="none" strike="noStrike" kern="1200" spc="100" baseline="0">
                <a:solidFill>
                  <a:schemeClr val="lt1"/>
                </a:solidFill>
                <a:latin typeface="+mn-lt"/>
                <a:ea typeface="+mn-ea"/>
                <a:cs typeface="+mn-cs"/>
              </a:defRPr>
            </a:pPr>
            <a:endParaRPr lang="ru-RU"/>
          </a:p>
        </c:txPr>
        <c:crossAx val="103683984"/>
        <c:crosses val="autoZero"/>
        <c:auto val="1"/>
        <c:lblAlgn val="ctr"/>
        <c:lblOffset val="100"/>
        <c:noMultiLvlLbl val="0"/>
      </c:catAx>
      <c:valAx>
        <c:axId val="103683984"/>
        <c:scaling>
          <c:orientation val="minMax"/>
        </c:scaling>
        <c:delete val="0"/>
        <c:axPos val="l"/>
        <c:numFmt formatCode="General" sourceLinked="1"/>
        <c:majorTickMark val="none"/>
        <c:minorTickMark val="none"/>
        <c:tickLblPos val="none"/>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ru-RU"/>
          </a:p>
        </c:txPr>
        <c:crossAx val="103683200"/>
        <c:crosses val="autoZero"/>
        <c:crossBetween val="between"/>
      </c:valAx>
      <c:spPr>
        <a:noFill/>
        <a:ln>
          <a:noFill/>
        </a:ln>
        <a:effectLst/>
      </c:spPr>
    </c:plotArea>
    <c:legend>
      <c:legendPos val="t"/>
      <c:layout>
        <c:manualLayout>
          <c:xMode val="edge"/>
          <c:yMode val="edge"/>
          <c:x val="0.40657933897883602"/>
          <c:y val="0.293238444185214"/>
          <c:w val="0.50827025588613073"/>
          <c:h val="5.012791788566702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ru-RU"/>
        </a:p>
      </c:txPr>
    </c:legend>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ru-RU" dirty="0" smtClean="0"/>
              <a:t>УТВЕРЖДЕННЫЙ Норматив </a:t>
            </a:r>
            <a:r>
              <a:rPr lang="ru-RU" sz="1995" b="1" i="0" u="none" strike="noStrike" cap="all" normalizeH="0" baseline="0" dirty="0" smtClean="0">
                <a:effectLst/>
              </a:rPr>
              <a:t>технологических потерь при передаче тепловой энергии в сетях </a:t>
            </a:r>
            <a:r>
              <a:rPr lang="ru-RU" sz="1995" b="1" i="0" u="none" strike="noStrike" cap="all" normalizeH="0" baseline="0" dirty="0" smtClean="0">
                <a:effectLst>
                  <a:outerShdw blurRad="38100" dist="38100" dir="2700000" algn="tl" rotWithShape="0">
                    <a:srgbClr val="000000">
                      <a:alpha val="43000"/>
                    </a:srgbClr>
                  </a:outerShdw>
                </a:effectLst>
              </a:rPr>
              <a:t>МУП </a:t>
            </a:r>
            <a:r>
              <a:rPr lang="ru-RU" sz="1995" b="1" i="0" u="none" strike="noStrike" cap="all" normalizeH="0" baseline="0" dirty="0" err="1" smtClean="0">
                <a:effectLst>
                  <a:outerShdw blurRad="38100" dist="38100" dir="2700000" algn="tl" rotWithShape="0">
                    <a:srgbClr val="000000">
                      <a:alpha val="43000"/>
                    </a:srgbClr>
                  </a:outerShdw>
                </a:effectLst>
              </a:rPr>
              <a:t>с.п</a:t>
            </a:r>
            <a:r>
              <a:rPr lang="ru-RU" sz="1995" b="1" i="0" u="none" strike="noStrike" cap="all" normalizeH="0" baseline="0" dirty="0" smtClean="0">
                <a:effectLst>
                  <a:outerShdw blurRad="38100" dist="38100" dir="2700000" algn="tl" rotWithShape="0">
                    <a:srgbClr val="000000">
                      <a:alpha val="43000"/>
                    </a:srgbClr>
                  </a:outerShdw>
                </a:effectLst>
              </a:rPr>
              <a:t>. </a:t>
            </a:r>
            <a:r>
              <a:rPr lang="ru-RU" sz="1995" b="1" i="0" u="none" strike="noStrike" cap="all" normalizeH="0" baseline="0" dirty="0" err="1" smtClean="0">
                <a:effectLst>
                  <a:outerShdw blurRad="38100" dist="38100" dir="2700000" algn="tl" rotWithShape="0">
                    <a:srgbClr val="000000">
                      <a:alpha val="43000"/>
                    </a:srgbClr>
                  </a:outerShdw>
                </a:effectLst>
              </a:rPr>
              <a:t>Тулома</a:t>
            </a:r>
            <a:r>
              <a:rPr lang="ru-RU" sz="1995" b="1" i="0" u="none" strike="noStrike" cap="all" normalizeH="0" baseline="0" dirty="0" smtClean="0">
                <a:effectLst>
                  <a:outerShdw blurRad="38100" dist="38100" dir="2700000" algn="tl" rotWithShape="0">
                    <a:srgbClr val="000000">
                      <a:alpha val="43000"/>
                    </a:srgbClr>
                  </a:outerShdw>
                </a:effectLst>
              </a:rPr>
              <a:t> «УЖКХ»</a:t>
            </a:r>
            <a:endParaRPr lang="ru-RU" dirty="0"/>
          </a:p>
        </c:rich>
      </c:tx>
      <c:layout/>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ru-RU"/>
        </a:p>
      </c:txPr>
    </c:title>
    <c:autoTitleDeleted val="0"/>
    <c:plotArea>
      <c:layout/>
      <c:lineChart>
        <c:grouping val="standard"/>
        <c:varyColors val="0"/>
        <c:ser>
          <c:idx val="0"/>
          <c:order val="0"/>
          <c:tx>
            <c:strRef>
              <c:f>Лист1!$B$1</c:f>
              <c:strCache>
                <c:ptCount val="1"/>
                <c:pt idx="0">
                  <c:v>Норматив технологических потерь при передаче тепловой энергии, теплоносителя, Гкал/год</c:v>
                </c:pt>
              </c:strCache>
            </c:strRef>
          </c:tx>
          <c:spPr>
            <a:ln w="34925" cap="rnd">
              <a:solidFill>
                <a:srgbClr val="92D050"/>
              </a:solidFill>
              <a:round/>
            </a:ln>
            <a:effectLst>
              <a:outerShdw dist="25400" dir="2700000" algn="tl" rotWithShape="0">
                <a:schemeClr val="accent1"/>
              </a:outerShdw>
            </a:effectLst>
          </c:spPr>
          <c:marker>
            <c:symbol val="none"/>
          </c:marker>
          <c:dLbls>
            <c:dLbl>
              <c:idx val="2"/>
              <c:layout>
                <c:manualLayout>
                  <c:x val="-2.5213986581017627E-2"/>
                  <c:y val="-3.504105253737248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accent1">
                          <a:lumMod val="60000"/>
                          <a:lumOff val="40000"/>
                        </a:schemeClr>
                      </a:solidFill>
                    </a:ln>
                    <a:effectLst/>
                  </c:spPr>
                </c15:leaderLines>
              </c:ext>
            </c:extLst>
          </c:dLbls>
          <c:cat>
            <c:numRef>
              <c:f>Лист1!$A$2:$A$5</c:f>
              <c:numCache>
                <c:formatCode>General</c:formatCode>
                <c:ptCount val="4"/>
                <c:pt idx="0">
                  <c:v>2012</c:v>
                </c:pt>
                <c:pt idx="1">
                  <c:v>2013</c:v>
                </c:pt>
                <c:pt idx="2">
                  <c:v>2014</c:v>
                </c:pt>
                <c:pt idx="3">
                  <c:v>2015</c:v>
                </c:pt>
              </c:numCache>
            </c:numRef>
          </c:cat>
          <c:val>
            <c:numRef>
              <c:f>Лист1!$B$2:$B$5</c:f>
              <c:numCache>
                <c:formatCode>General</c:formatCode>
                <c:ptCount val="4"/>
                <c:pt idx="0">
                  <c:v>4479.7</c:v>
                </c:pt>
                <c:pt idx="1">
                  <c:v>4479.7</c:v>
                </c:pt>
                <c:pt idx="2">
                  <c:v>4041</c:v>
                </c:pt>
                <c:pt idx="3">
                  <c:v>4038</c:v>
                </c:pt>
              </c:numCache>
            </c:numRef>
          </c:val>
          <c:smooth val="0"/>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03684768"/>
        <c:axId val="103685160"/>
      </c:lineChart>
      <c:catAx>
        <c:axId val="103684768"/>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0" i="0" u="none" strike="noStrike" kern="1200" spc="100" baseline="0">
                <a:solidFill>
                  <a:schemeClr val="lt1"/>
                </a:solidFill>
                <a:latin typeface="+mn-lt"/>
                <a:ea typeface="+mn-ea"/>
                <a:cs typeface="+mn-cs"/>
              </a:defRPr>
            </a:pPr>
            <a:endParaRPr lang="ru-RU"/>
          </a:p>
        </c:txPr>
        <c:crossAx val="103685160"/>
        <c:crosses val="autoZero"/>
        <c:auto val="1"/>
        <c:lblAlgn val="ctr"/>
        <c:lblOffset val="100"/>
        <c:noMultiLvlLbl val="0"/>
      </c:catAx>
      <c:valAx>
        <c:axId val="103685160"/>
        <c:scaling>
          <c:orientation val="minMax"/>
        </c:scaling>
        <c:delete val="0"/>
        <c:axPos val="l"/>
        <c:numFmt formatCode="General" sourceLinked="1"/>
        <c:majorTickMark val="none"/>
        <c:minorTickMark val="none"/>
        <c:tickLblPos val="none"/>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ru-RU"/>
          </a:p>
        </c:txPr>
        <c:crossAx val="103684768"/>
        <c:crosses val="autoZero"/>
        <c:crossBetween val="between"/>
      </c:valAx>
      <c:spPr>
        <a:noFill/>
        <a:ln w="25400">
          <a:noFill/>
        </a:ln>
        <a:effectLst/>
      </c:spPr>
    </c:plotArea>
    <c:legend>
      <c:legendPos val="t"/>
      <c:layout>
        <c:manualLayout>
          <c:xMode val="edge"/>
          <c:yMode val="edge"/>
          <c:x val="0.47935572838886858"/>
          <c:y val="0.27854100316014274"/>
          <c:w val="0.50827025588613073"/>
          <c:h val="0.1138168289943092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ru-RU"/>
        </a:p>
      </c:txPr>
    </c:legend>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4283" cy="496570"/>
          </a:xfrm>
          <a:prstGeom prst="rect">
            <a:avLst/>
          </a:prstGeom>
        </p:spPr>
        <p:txBody>
          <a:bodyPr vert="horz" lIns="91432" tIns="45716" rIns="91432" bIns="45716" rtlCol="0"/>
          <a:lstStyle>
            <a:lvl1pPr algn="l">
              <a:defRPr sz="1200"/>
            </a:lvl1pPr>
          </a:lstStyle>
          <a:p>
            <a:endParaRPr lang="ru-RU"/>
          </a:p>
        </p:txBody>
      </p:sp>
      <p:sp>
        <p:nvSpPr>
          <p:cNvPr id="3" name="Дата 2"/>
          <p:cNvSpPr>
            <a:spLocks noGrp="1"/>
          </p:cNvSpPr>
          <p:nvPr>
            <p:ph type="dt" idx="1"/>
          </p:nvPr>
        </p:nvSpPr>
        <p:spPr>
          <a:xfrm>
            <a:off x="3848645" y="1"/>
            <a:ext cx="2944283" cy="496570"/>
          </a:xfrm>
          <a:prstGeom prst="rect">
            <a:avLst/>
          </a:prstGeom>
        </p:spPr>
        <p:txBody>
          <a:bodyPr vert="horz" lIns="91432" tIns="45716" rIns="91432" bIns="45716" rtlCol="0"/>
          <a:lstStyle>
            <a:lvl1pPr algn="r">
              <a:defRPr sz="1200"/>
            </a:lvl1pPr>
          </a:lstStyle>
          <a:p>
            <a:fld id="{6C3A5BED-1A3B-4AC9-AAC7-0A075C17C5C9}" type="datetimeFigureOut">
              <a:rPr lang="ru-RU" smtClean="0"/>
              <a:pPr/>
              <a:t>16.04.2015</a:t>
            </a:fld>
            <a:endParaRPr lang="ru-RU"/>
          </a:p>
        </p:txBody>
      </p:sp>
      <p:sp>
        <p:nvSpPr>
          <p:cNvPr id="4" name="Образ слайда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32" tIns="45716" rIns="91432" bIns="45716" rtlCol="0" anchor="ctr"/>
          <a:lstStyle/>
          <a:p>
            <a:endParaRPr lang="ru-RU"/>
          </a:p>
        </p:txBody>
      </p:sp>
      <p:sp>
        <p:nvSpPr>
          <p:cNvPr id="5" name="Заметки 4"/>
          <p:cNvSpPr>
            <a:spLocks noGrp="1"/>
          </p:cNvSpPr>
          <p:nvPr>
            <p:ph type="body" sz="quarter" idx="3"/>
          </p:nvPr>
        </p:nvSpPr>
        <p:spPr>
          <a:xfrm>
            <a:off x="679451" y="4717416"/>
            <a:ext cx="5435600" cy="4469130"/>
          </a:xfrm>
          <a:prstGeom prst="rect">
            <a:avLst/>
          </a:prstGeom>
        </p:spPr>
        <p:txBody>
          <a:bodyPr vert="horz" lIns="91432" tIns="45716" rIns="91432" bIns="45716"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33107"/>
            <a:ext cx="2944283" cy="496570"/>
          </a:xfrm>
          <a:prstGeom prst="rect">
            <a:avLst/>
          </a:prstGeom>
        </p:spPr>
        <p:txBody>
          <a:bodyPr vert="horz" lIns="91432" tIns="45716" rIns="91432" bIns="45716" rtlCol="0" anchor="b"/>
          <a:lstStyle>
            <a:lvl1pPr algn="l">
              <a:defRPr sz="1200"/>
            </a:lvl1pPr>
          </a:lstStyle>
          <a:p>
            <a:endParaRPr lang="ru-RU"/>
          </a:p>
        </p:txBody>
      </p:sp>
      <p:sp>
        <p:nvSpPr>
          <p:cNvPr id="7" name="Номер слайда 6"/>
          <p:cNvSpPr>
            <a:spLocks noGrp="1"/>
          </p:cNvSpPr>
          <p:nvPr>
            <p:ph type="sldNum" sz="quarter" idx="5"/>
          </p:nvPr>
        </p:nvSpPr>
        <p:spPr>
          <a:xfrm>
            <a:off x="3848645" y="9433107"/>
            <a:ext cx="2944283" cy="496570"/>
          </a:xfrm>
          <a:prstGeom prst="rect">
            <a:avLst/>
          </a:prstGeom>
        </p:spPr>
        <p:txBody>
          <a:bodyPr vert="horz" lIns="91432" tIns="45716" rIns="91432" bIns="45716" rtlCol="0" anchor="b"/>
          <a:lstStyle>
            <a:lvl1pPr algn="r">
              <a:defRPr sz="1200"/>
            </a:lvl1pPr>
          </a:lstStyle>
          <a:p>
            <a:fld id="{EE58C6E2-536E-4E66-B712-BA48F1C5D849}" type="slidenum">
              <a:rPr lang="ru-RU" smtClean="0"/>
              <a:pPr/>
              <a:t>‹#›</a:t>
            </a:fld>
            <a:endParaRPr lang="ru-RU"/>
          </a:p>
        </p:txBody>
      </p:sp>
    </p:spTree>
    <p:extLst>
      <p:ext uri="{BB962C8B-B14F-4D97-AF65-F5344CB8AC3E}">
        <p14:creationId xmlns:p14="http://schemas.microsoft.com/office/powerpoint/2010/main" val="2501123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a:ln/>
        </p:spPr>
      </p:sp>
      <p:sp>
        <p:nvSpPr>
          <p:cNvPr id="74755" name="Заметки 2"/>
          <p:cNvSpPr>
            <a:spLocks noGrp="1"/>
          </p:cNvSpPr>
          <p:nvPr>
            <p:ph type="body" idx="1"/>
          </p:nvPr>
        </p:nvSpPr>
        <p:spPr>
          <a:noFill/>
          <a:ln/>
        </p:spPr>
        <p:txBody>
          <a:bodyPr/>
          <a:lstStyle/>
          <a:p>
            <a:pPr eaLnBrk="1" hangingPunct="1"/>
            <a:endParaRPr lang="ru-RU" dirty="0" smtClean="0"/>
          </a:p>
        </p:txBody>
      </p:sp>
      <p:sp>
        <p:nvSpPr>
          <p:cNvPr id="74756" name="Номер слайда 3"/>
          <p:cNvSpPr>
            <a:spLocks noGrp="1"/>
          </p:cNvSpPr>
          <p:nvPr>
            <p:ph type="sldNum" sz="quarter" idx="5"/>
          </p:nvPr>
        </p:nvSpPr>
        <p:spPr>
          <a:noFill/>
        </p:spPr>
        <p:txBody>
          <a:bodyPr/>
          <a:lstStyle/>
          <a:p>
            <a:fld id="{E336F6A6-4664-40AE-B8C8-9E454C0EA8FA}" type="slidenum">
              <a:rPr lang="ru-RU" smtClean="0"/>
              <a:pPr/>
              <a:t>1</a:t>
            </a:fld>
            <a:endParaRPr lang="ru-RU" dirty="0" smtClean="0"/>
          </a:p>
        </p:txBody>
      </p:sp>
    </p:spTree>
    <p:extLst>
      <p:ext uri="{BB962C8B-B14F-4D97-AF65-F5344CB8AC3E}">
        <p14:creationId xmlns:p14="http://schemas.microsoft.com/office/powerpoint/2010/main" val="385554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8E1B29E-A650-43CB-9F0E-57E8EF8F2B8D}" type="datetime1">
              <a:rPr lang="ru-RU" smtClean="0"/>
              <a:pPr/>
              <a:t>16.04.2015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9EE98C-E0FD-4C26-A254-EDF0258ED1B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30F28C-93F9-46BC-97D7-8068892E46FD}" type="datetime1">
              <a:rPr lang="ru-RU" smtClean="0"/>
              <a:pPr/>
              <a:t>16.04.2015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9EE98C-E0FD-4C26-A254-EDF0258ED1B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100587-8CEF-4CB1-A630-7FC352841C67}" type="datetime1">
              <a:rPr lang="ru-RU" smtClean="0"/>
              <a:pPr/>
              <a:t>16.04.2015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9EE98C-E0FD-4C26-A254-EDF0258ED1B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BAC262-600F-4116-9A6B-69F51831F6D5}" type="datetime1">
              <a:rPr lang="ru-RU" smtClean="0"/>
              <a:pPr/>
              <a:t>16.04.2015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9EE98C-E0FD-4C26-A254-EDF0258ED1B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E6CCAC-BAA8-4575-BACD-F4715E907F55}" type="datetime1">
              <a:rPr lang="ru-RU" smtClean="0"/>
              <a:pPr/>
              <a:t>16.04.2015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9EE98C-E0FD-4C26-A254-EDF0258ED1B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37707DE-05F3-470F-B771-3460596342A2}" type="datetime1">
              <a:rPr lang="ru-RU" smtClean="0"/>
              <a:pPr/>
              <a:t>16.04.2015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9EE98C-E0FD-4C26-A254-EDF0258ED1B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6D6982B-A343-4740-966D-990306BBD7C8}" type="datetime1">
              <a:rPr lang="ru-RU" smtClean="0"/>
              <a:pPr/>
              <a:t>16.04.2015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D9EE98C-E0FD-4C26-A254-EDF0258ED1B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D865E66-0088-4FBC-B84E-78E966F4D96B}" type="datetime1">
              <a:rPr lang="ru-RU" smtClean="0"/>
              <a:pPr/>
              <a:t>16.04.2015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D9EE98C-E0FD-4C26-A254-EDF0258ED1B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3F5A303-DD68-40BD-A9B7-A6828F501F6C}" type="datetime1">
              <a:rPr lang="ru-RU" smtClean="0"/>
              <a:pPr/>
              <a:t>16.04.2015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D9EE98C-E0FD-4C26-A254-EDF0258ED1B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272DA2F-9B5D-48D1-9567-B2ED8634E445}" type="datetime1">
              <a:rPr lang="ru-RU" smtClean="0"/>
              <a:pPr/>
              <a:t>16.04.2015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9EE98C-E0FD-4C26-A254-EDF0258ED1B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F10D4E8-3AFB-42C8-B574-F2D69D28F0C9}" type="datetime1">
              <a:rPr lang="ru-RU" smtClean="0"/>
              <a:pPr/>
              <a:t>16.04.2015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9EE98C-E0FD-4C26-A254-EDF0258ED1B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83E82-1C98-4801-80DA-EBEA85DD2BE3}" type="datetime1">
              <a:rPr lang="ru-RU" smtClean="0"/>
              <a:pPr/>
              <a:t>16.04.2015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EE98C-E0FD-4C26-A254-EDF0258ED1B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3" descr="C:\Documents and Settings\yuriryab\Рабочий стол\Карта России-Мурманск.jpg"/>
          <p:cNvPicPr>
            <a:picLocks noChangeAspect="1" noChangeArrowheads="1"/>
          </p:cNvPicPr>
          <p:nvPr/>
        </p:nvPicPr>
        <p:blipFill>
          <a:blip r:embed="rId3" cstate="print"/>
          <a:srcRect/>
          <a:stretch>
            <a:fillRect/>
          </a:stretch>
        </p:blipFill>
        <p:spPr bwMode="auto">
          <a:xfrm>
            <a:off x="1285143" y="1156855"/>
            <a:ext cx="7501303" cy="4179888"/>
          </a:xfrm>
          <a:prstGeom prst="rect">
            <a:avLst/>
          </a:prstGeom>
          <a:noFill/>
          <a:ln w="9525">
            <a:noFill/>
            <a:miter lim="800000"/>
            <a:headEnd/>
            <a:tailEnd/>
          </a:ln>
        </p:spPr>
      </p:pic>
      <p:sp>
        <p:nvSpPr>
          <p:cNvPr id="31747" name="Подзаголовок 2"/>
          <p:cNvSpPr>
            <a:spLocks/>
          </p:cNvSpPr>
          <p:nvPr/>
        </p:nvSpPr>
        <p:spPr bwMode="auto">
          <a:xfrm>
            <a:off x="1370632" y="5286375"/>
            <a:ext cx="3837842" cy="1428750"/>
          </a:xfrm>
          <a:prstGeom prst="rect">
            <a:avLst/>
          </a:prstGeom>
          <a:noFill/>
          <a:ln w="9525">
            <a:noFill/>
            <a:miter lim="800000"/>
            <a:headEnd/>
            <a:tailEnd/>
          </a:ln>
        </p:spPr>
        <p:txBody>
          <a:bodyPr/>
          <a:lstStyle/>
          <a:p>
            <a:pPr>
              <a:spcBef>
                <a:spcPct val="20000"/>
              </a:spcBef>
            </a:pPr>
            <a:endParaRPr lang="en-GB" b="1" dirty="0">
              <a:latin typeface="Century Gothic" pitchFamily="34" charset="0"/>
            </a:endParaRPr>
          </a:p>
        </p:txBody>
      </p:sp>
      <p:pic>
        <p:nvPicPr>
          <p:cNvPr id="31748" name="Picture 2" descr="C:\Documents and Settings\yuriryab\Рабочий стол\Шаблон-Мурманск-2.jpg"/>
          <p:cNvPicPr>
            <a:picLocks noChangeAspect="1" noChangeArrowheads="1"/>
          </p:cNvPicPr>
          <p:nvPr/>
        </p:nvPicPr>
        <p:blipFill>
          <a:blip r:embed="rId4" cstate="print"/>
          <a:srcRect/>
          <a:stretch>
            <a:fillRect/>
          </a:stretch>
        </p:blipFill>
        <p:spPr bwMode="auto">
          <a:xfrm>
            <a:off x="6444208" y="5199920"/>
            <a:ext cx="2715912" cy="1658079"/>
          </a:xfrm>
          <a:prstGeom prst="rect">
            <a:avLst/>
          </a:prstGeom>
          <a:noFill/>
          <a:ln w="9525">
            <a:noFill/>
            <a:miter lim="800000"/>
            <a:headEnd/>
            <a:tailEnd/>
          </a:ln>
        </p:spPr>
      </p:pic>
      <p:sp>
        <p:nvSpPr>
          <p:cNvPr id="31749" name="Подзаголовок 2"/>
          <p:cNvSpPr>
            <a:spLocks/>
          </p:cNvSpPr>
          <p:nvPr/>
        </p:nvSpPr>
        <p:spPr bwMode="auto">
          <a:xfrm>
            <a:off x="6500446" y="1285875"/>
            <a:ext cx="2429608" cy="1428750"/>
          </a:xfrm>
          <a:prstGeom prst="rect">
            <a:avLst/>
          </a:prstGeom>
          <a:noFill/>
          <a:ln w="9525">
            <a:noFill/>
            <a:miter lim="800000"/>
            <a:headEnd/>
            <a:tailEnd/>
          </a:ln>
        </p:spPr>
        <p:txBody>
          <a:bodyPr/>
          <a:lstStyle/>
          <a:p>
            <a:pPr algn="ctr">
              <a:spcBef>
                <a:spcPct val="20000"/>
              </a:spcBef>
            </a:pPr>
            <a:endParaRPr lang="en-US" dirty="0">
              <a:latin typeface="Century Gothic" pitchFamily="34" charset="0"/>
            </a:endParaRPr>
          </a:p>
          <a:p>
            <a:pPr algn="ctr">
              <a:spcBef>
                <a:spcPct val="20000"/>
              </a:spcBef>
            </a:pPr>
            <a:r>
              <a:rPr lang="ru-RU" b="1" dirty="0" smtClean="0">
                <a:latin typeface="Century Gothic" pitchFamily="34" charset="0"/>
              </a:rPr>
              <a:t>17 апреля 2015</a:t>
            </a:r>
            <a:endParaRPr lang="ru-RU" b="1" dirty="0">
              <a:latin typeface="Century Gothic" pitchFamily="34" charset="0"/>
            </a:endParaRPr>
          </a:p>
          <a:p>
            <a:pPr algn="ctr">
              <a:spcBef>
                <a:spcPct val="20000"/>
              </a:spcBef>
            </a:pPr>
            <a:r>
              <a:rPr lang="ru-RU" b="1" dirty="0">
                <a:latin typeface="Century Gothic" pitchFamily="34" charset="0"/>
              </a:rPr>
              <a:t>г. Мурманск</a:t>
            </a:r>
          </a:p>
        </p:txBody>
      </p:sp>
      <p:sp>
        <p:nvSpPr>
          <p:cNvPr id="31750" name="Подзаголовок 2"/>
          <p:cNvSpPr>
            <a:spLocks/>
          </p:cNvSpPr>
          <p:nvPr/>
        </p:nvSpPr>
        <p:spPr bwMode="auto">
          <a:xfrm>
            <a:off x="1370632" y="2862263"/>
            <a:ext cx="7612040" cy="1363662"/>
          </a:xfrm>
          <a:prstGeom prst="rect">
            <a:avLst/>
          </a:prstGeom>
          <a:noFill/>
          <a:ln w="9525">
            <a:noFill/>
            <a:miter lim="800000"/>
            <a:headEnd/>
            <a:tailEnd/>
          </a:ln>
        </p:spPr>
        <p:txBody>
          <a:bodyPr/>
          <a:lstStyle/>
          <a:p>
            <a:pPr algn="ctr"/>
            <a:r>
              <a:rPr lang="ru-RU" b="1" dirty="0" smtClean="0">
                <a:latin typeface="Arial Unicode MS" pitchFamily="34" charset="-128"/>
                <a:ea typeface="Arial Unicode MS" pitchFamily="34" charset="-128"/>
                <a:cs typeface="Arial Unicode MS" pitchFamily="34" charset="-128"/>
              </a:rPr>
              <a:t>Рассмотрение </a:t>
            </a:r>
            <a:r>
              <a:rPr lang="ru-RU" b="1" dirty="0">
                <a:latin typeface="Arial Unicode MS" pitchFamily="34" charset="-128"/>
                <a:ea typeface="Arial Unicode MS" pitchFamily="34" charset="-128"/>
                <a:cs typeface="Arial Unicode MS" pitchFamily="34" charset="-128"/>
              </a:rPr>
              <a:t>и </a:t>
            </a:r>
            <a:r>
              <a:rPr lang="ru-RU" b="1" dirty="0" smtClean="0">
                <a:latin typeface="Arial Unicode MS" pitchFamily="34" charset="-128"/>
                <a:ea typeface="Arial Unicode MS" pitchFamily="34" charset="-128"/>
                <a:cs typeface="Arial Unicode MS" pitchFamily="34" charset="-128"/>
              </a:rPr>
              <a:t>утверждение </a:t>
            </a:r>
            <a:r>
              <a:rPr lang="ru-RU" b="1" dirty="0">
                <a:latin typeface="Arial Unicode MS" pitchFamily="34" charset="-128"/>
                <a:ea typeface="Arial Unicode MS" pitchFamily="34" charset="-128"/>
                <a:cs typeface="Arial Unicode MS" pitchFamily="34" charset="-128"/>
              </a:rPr>
              <a:t>нормативов удельного расхода топлива при производстве тепловой энергии, нормативов технологических потерь при передаче тепловой энергии по тепловым сетям, нормативов запасов топлива на источниках тепловой энергии</a:t>
            </a:r>
            <a:endParaRPr lang="ru-RU" sz="1800" dirty="0">
              <a:latin typeface="Arial Unicode MS" pitchFamily="34" charset="-128"/>
              <a:ea typeface="Arial Unicode MS" pitchFamily="34" charset="-128"/>
              <a:cs typeface="Arial Unicode MS" pitchFamily="34" charset="-128"/>
            </a:endParaRPr>
          </a:p>
        </p:txBody>
      </p:sp>
      <p:pic>
        <p:nvPicPr>
          <p:cNvPr id="31752" name="Picture 15" descr="C:\Documents and Settings\ovseychik.MINENERGO\Рабочий стол\Энергосбережения в картинках\iCA95DD1A.jpg"/>
          <p:cNvPicPr>
            <a:picLocks noChangeAspect="1" noChangeArrowheads="1"/>
          </p:cNvPicPr>
          <p:nvPr/>
        </p:nvPicPr>
        <p:blipFill>
          <a:blip r:embed="rId5" cstate="print"/>
          <a:srcRect/>
          <a:stretch>
            <a:fillRect/>
          </a:stretch>
        </p:blipFill>
        <p:spPr bwMode="auto">
          <a:xfrm>
            <a:off x="0" y="1844675"/>
            <a:ext cx="1295400" cy="1092200"/>
          </a:xfrm>
          <a:prstGeom prst="rect">
            <a:avLst/>
          </a:prstGeom>
          <a:noFill/>
          <a:ln w="9525">
            <a:noFill/>
            <a:miter lim="800000"/>
            <a:headEnd/>
            <a:tailEnd/>
          </a:ln>
        </p:spPr>
      </p:pic>
      <p:pic>
        <p:nvPicPr>
          <p:cNvPr id="31753" name="Picture 18" descr="C:\Documents and Settings\ovseychik.MINENERGO\Рабочий стол\Энергосбережения в картинках\223688.jpg"/>
          <p:cNvPicPr>
            <a:picLocks noChangeAspect="1" noChangeArrowheads="1"/>
          </p:cNvPicPr>
          <p:nvPr/>
        </p:nvPicPr>
        <p:blipFill>
          <a:blip r:embed="rId6" cstate="print"/>
          <a:srcRect/>
          <a:stretch>
            <a:fillRect/>
          </a:stretch>
        </p:blipFill>
        <p:spPr bwMode="auto">
          <a:xfrm>
            <a:off x="0" y="4889501"/>
            <a:ext cx="1295400" cy="981075"/>
          </a:xfrm>
          <a:prstGeom prst="rect">
            <a:avLst/>
          </a:prstGeom>
          <a:noFill/>
          <a:ln w="9525">
            <a:noFill/>
            <a:miter lim="800000"/>
            <a:headEnd/>
            <a:tailEnd/>
          </a:ln>
        </p:spPr>
      </p:pic>
      <p:pic>
        <p:nvPicPr>
          <p:cNvPr id="31754" name="Picture 19" descr="C:\Documents and Settings\ovseychik.MINENERGO\Рабочий стол\Энергосбережения в картинках\1_0.jpg"/>
          <p:cNvPicPr>
            <a:picLocks noChangeAspect="1" noChangeArrowheads="1"/>
          </p:cNvPicPr>
          <p:nvPr/>
        </p:nvPicPr>
        <p:blipFill>
          <a:blip r:embed="rId7" cstate="print"/>
          <a:srcRect/>
          <a:stretch>
            <a:fillRect/>
          </a:stretch>
        </p:blipFill>
        <p:spPr bwMode="auto">
          <a:xfrm>
            <a:off x="0" y="3860800"/>
            <a:ext cx="1295400" cy="1036638"/>
          </a:xfrm>
          <a:prstGeom prst="rect">
            <a:avLst/>
          </a:prstGeom>
          <a:noFill/>
          <a:ln w="9525">
            <a:noFill/>
            <a:miter lim="800000"/>
            <a:headEnd/>
            <a:tailEnd/>
          </a:ln>
        </p:spPr>
      </p:pic>
      <p:pic>
        <p:nvPicPr>
          <p:cNvPr id="31755" name="Picture 3"/>
          <p:cNvPicPr preferRelativeResize="0">
            <a:picLocks noChangeArrowheads="1"/>
          </p:cNvPicPr>
          <p:nvPr/>
        </p:nvPicPr>
        <p:blipFill>
          <a:blip r:embed="rId8" cstate="print"/>
          <a:srcRect/>
          <a:stretch>
            <a:fillRect/>
          </a:stretch>
        </p:blipFill>
        <p:spPr bwMode="auto">
          <a:xfrm>
            <a:off x="0" y="0"/>
            <a:ext cx="1295400" cy="1844675"/>
          </a:xfrm>
          <a:prstGeom prst="rect">
            <a:avLst/>
          </a:prstGeom>
          <a:noFill/>
          <a:ln w="9525">
            <a:noFill/>
            <a:miter lim="800000"/>
            <a:headEnd/>
            <a:tailEnd/>
          </a:ln>
        </p:spPr>
      </p:pic>
      <p:pic>
        <p:nvPicPr>
          <p:cNvPr id="31756" name="Picture 5" descr="C:\Documents and Settings\yuriryab\Рабочий стол\Презентация Мурманская область\astrofilitovoe.jpg"/>
          <p:cNvPicPr>
            <a:picLocks noChangeAspect="1" noChangeArrowheads="1"/>
          </p:cNvPicPr>
          <p:nvPr/>
        </p:nvPicPr>
        <p:blipFill>
          <a:blip r:embed="rId9" cstate="print"/>
          <a:srcRect/>
          <a:stretch>
            <a:fillRect/>
          </a:stretch>
        </p:blipFill>
        <p:spPr bwMode="auto">
          <a:xfrm>
            <a:off x="0" y="5876926"/>
            <a:ext cx="1286608" cy="981075"/>
          </a:xfrm>
          <a:prstGeom prst="rect">
            <a:avLst/>
          </a:prstGeom>
          <a:noFill/>
          <a:ln w="9525">
            <a:noFill/>
            <a:miter lim="800000"/>
            <a:headEnd/>
            <a:tailEnd/>
          </a:ln>
        </p:spPr>
      </p:pic>
      <p:pic>
        <p:nvPicPr>
          <p:cNvPr id="31757" name="Picture 2" descr="C:\Documents and Settings\yuriryab\Рабочий стол\Презентация Мурманская область\RU_KO_001.jpg"/>
          <p:cNvPicPr>
            <a:picLocks noChangeAspect="1" noChangeArrowheads="1"/>
          </p:cNvPicPr>
          <p:nvPr/>
        </p:nvPicPr>
        <p:blipFill>
          <a:blip r:embed="rId10" cstate="print"/>
          <a:srcRect/>
          <a:stretch>
            <a:fillRect/>
          </a:stretch>
        </p:blipFill>
        <p:spPr bwMode="auto">
          <a:xfrm>
            <a:off x="0" y="2924176"/>
            <a:ext cx="1295400" cy="936625"/>
          </a:xfrm>
          <a:prstGeom prst="rect">
            <a:avLst/>
          </a:prstGeom>
          <a:noFill/>
          <a:ln w="9525">
            <a:noFill/>
            <a:miter lim="800000"/>
            <a:headEnd/>
            <a:tailEnd/>
          </a:ln>
        </p:spPr>
      </p:pic>
      <p:sp>
        <p:nvSpPr>
          <p:cNvPr id="15" name="Rectangle 5"/>
          <p:cNvSpPr>
            <a:spLocks noChangeArrowheads="1"/>
          </p:cNvSpPr>
          <p:nvPr/>
        </p:nvSpPr>
        <p:spPr bwMode="auto">
          <a:xfrm>
            <a:off x="1312985" y="30163"/>
            <a:ext cx="7634654" cy="762000"/>
          </a:xfrm>
          <a:prstGeom prst="rect">
            <a:avLst/>
          </a:prstGeom>
          <a:noFill/>
          <a:ln w="9525">
            <a:noFill/>
            <a:miter lim="800000"/>
            <a:headEnd/>
            <a:tailEnd/>
          </a:ln>
        </p:spPr>
        <p:txBody>
          <a:bodyPr anchor="ctr"/>
          <a:lstStyle/>
          <a:p>
            <a:pPr algn="ctr"/>
            <a:endParaRPr lang="ru-RU" sz="2000" dirty="0">
              <a:solidFill>
                <a:srgbClr val="FF0000"/>
              </a:solidFill>
              <a:latin typeface="Century Gothic" pitchFamily="34" charset="0"/>
            </a:endParaRPr>
          </a:p>
        </p:txBody>
      </p:sp>
      <p:sp>
        <p:nvSpPr>
          <p:cNvPr id="16" name="Подзаголовок 2"/>
          <p:cNvSpPr>
            <a:spLocks/>
          </p:cNvSpPr>
          <p:nvPr/>
        </p:nvSpPr>
        <p:spPr bwMode="auto">
          <a:xfrm>
            <a:off x="1370632" y="5459542"/>
            <a:ext cx="4691110" cy="1138833"/>
          </a:xfrm>
          <a:prstGeom prst="rect">
            <a:avLst/>
          </a:prstGeom>
          <a:noFill/>
          <a:ln w="9525">
            <a:noFill/>
            <a:miter lim="800000"/>
            <a:headEnd/>
            <a:tailEnd/>
          </a:ln>
        </p:spPr>
        <p:txBody>
          <a:bodyPr/>
          <a:lstStyle/>
          <a:p>
            <a:pPr>
              <a:spcBef>
                <a:spcPct val="20000"/>
              </a:spcBef>
            </a:pPr>
            <a:r>
              <a:rPr lang="ru-RU" sz="1200" dirty="0" smtClean="0">
                <a:latin typeface="Arial" pitchFamily="34" charset="0"/>
                <a:cs typeface="Arial" pitchFamily="34" charset="0"/>
              </a:rPr>
              <a:t>Заместитель начальника отдела управления и технико-экономического сопровождения проектов ГБУ «Агентство энергетической эффективности Мурманской области»</a:t>
            </a:r>
          </a:p>
          <a:p>
            <a:pPr>
              <a:spcBef>
                <a:spcPct val="20000"/>
              </a:spcBef>
            </a:pPr>
            <a:endParaRPr lang="ru-RU" sz="1200" dirty="0">
              <a:latin typeface="Arial" pitchFamily="34" charset="0"/>
              <a:cs typeface="Arial" pitchFamily="34" charset="0"/>
            </a:endParaRPr>
          </a:p>
          <a:p>
            <a:pPr>
              <a:spcBef>
                <a:spcPct val="20000"/>
              </a:spcBef>
            </a:pPr>
            <a:r>
              <a:rPr lang="ru-RU" sz="1400" b="1" dirty="0" smtClean="0">
                <a:latin typeface="Arial" pitchFamily="34" charset="0"/>
                <a:cs typeface="Arial" pitchFamily="34" charset="0"/>
              </a:rPr>
              <a:t>Миронов Руслан Олегович</a:t>
            </a:r>
          </a:p>
        </p:txBody>
      </p:sp>
    </p:spTree>
    <p:extLst>
      <p:ext uri="{BB962C8B-B14F-4D97-AF65-F5344CB8AC3E}">
        <p14:creationId xmlns:p14="http://schemas.microsoft.com/office/powerpoint/2010/main" val="294089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791778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ru-RU" sz="20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ОСНОВНЫЕ НОРМАТИВНО-ПРАВОВЫЕ АКТЫ</a:t>
            </a:r>
          </a:p>
          <a:p>
            <a:r>
              <a:rPr lang="ru-RU" sz="20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Федеральное законодательство</a:t>
            </a:r>
            <a:endParaRPr lang="ru-RU" sz="20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541994" y="1126573"/>
            <a:ext cx="8352928" cy="5509200"/>
          </a:xfrm>
          <a:prstGeom prst="rect">
            <a:avLst/>
          </a:prstGeom>
          <a:noFill/>
        </p:spPr>
        <p:txBody>
          <a:bodyPr wrap="square" rtlCol="0">
            <a:spAutoFit/>
          </a:bodyPr>
          <a:lstStyle/>
          <a:p>
            <a:pPr lvl="0" indent="357188" algn="just" fontAlgn="base">
              <a:spcBef>
                <a:spcPct val="0"/>
              </a:spcBef>
              <a:spcAft>
                <a:spcPts val="2400"/>
              </a:spcAft>
            </a:pPr>
            <a:r>
              <a:rPr lang="ru-RU" sz="1600" dirty="0" smtClean="0">
                <a:solidFill>
                  <a:srgbClr val="000000"/>
                </a:solidFill>
                <a:latin typeface="Arial Unicode MS" pitchFamily="34" charset="-128"/>
                <a:ea typeface="Arial Unicode MS" pitchFamily="34" charset="-128"/>
                <a:cs typeface="Arial Unicode MS" pitchFamily="34" charset="-128"/>
              </a:rPr>
              <a:t>Федеральный закон </a:t>
            </a:r>
            <a:r>
              <a:rPr lang="ru-RU" sz="1600" dirty="0">
                <a:solidFill>
                  <a:srgbClr val="000000"/>
                </a:solidFill>
                <a:latin typeface="Arial Unicode MS" pitchFamily="34" charset="-128"/>
                <a:ea typeface="Arial Unicode MS" pitchFamily="34" charset="-128"/>
                <a:cs typeface="Arial Unicode MS" pitchFamily="34" charset="-128"/>
              </a:rPr>
              <a:t>от 27.07.2010 № 190-ФЗ «О теплоснабжении</a:t>
            </a:r>
            <a:r>
              <a:rPr lang="ru-RU" sz="1600" dirty="0" smtClean="0">
                <a:solidFill>
                  <a:srgbClr val="000000"/>
                </a:solidFill>
                <a:latin typeface="Arial Unicode MS" pitchFamily="34" charset="-128"/>
                <a:ea typeface="Arial Unicode MS" pitchFamily="34" charset="-128"/>
                <a:cs typeface="Arial Unicode MS" pitchFamily="34" charset="-128"/>
              </a:rPr>
              <a:t>»</a:t>
            </a:r>
          </a:p>
          <a:p>
            <a:pPr indent="357188" algn="just">
              <a:spcAft>
                <a:spcPts val="2400"/>
              </a:spcAft>
            </a:pPr>
            <a:r>
              <a:rPr lang="ru-RU" sz="1600" dirty="0" smtClean="0">
                <a:solidFill>
                  <a:srgbClr val="000000"/>
                </a:solidFill>
                <a:latin typeface="Arial Unicode MS" pitchFamily="34" charset="-128"/>
                <a:ea typeface="Arial Unicode MS" pitchFamily="34" charset="-128"/>
                <a:cs typeface="Arial Unicode MS" pitchFamily="34" charset="-128"/>
              </a:rPr>
              <a:t>Приказ </a:t>
            </a:r>
            <a:r>
              <a:rPr lang="ru-RU" sz="1600" dirty="0">
                <a:solidFill>
                  <a:srgbClr val="000000"/>
                </a:solidFill>
                <a:latin typeface="Arial Unicode MS" pitchFamily="34" charset="-128"/>
                <a:ea typeface="Arial Unicode MS" pitchFamily="34" charset="-128"/>
                <a:cs typeface="Arial Unicode MS" pitchFamily="34" charset="-128"/>
              </a:rPr>
              <a:t>Минэнерго России от 22.08.20013 № 469 «Об утверждении порядка создания и использования тепловыми электростанциями запасов топлива, в том числе в отопительный сезон</a:t>
            </a:r>
            <a:r>
              <a:rPr lang="ru-RU" sz="1600" dirty="0" smtClean="0">
                <a:solidFill>
                  <a:srgbClr val="000000"/>
                </a:solidFill>
                <a:latin typeface="Arial Unicode MS" pitchFamily="34" charset="-128"/>
                <a:ea typeface="Arial Unicode MS" pitchFamily="34" charset="-128"/>
                <a:cs typeface="Arial Unicode MS" pitchFamily="34" charset="-128"/>
              </a:rPr>
              <a:t>»</a:t>
            </a:r>
            <a:endParaRPr lang="ru-RU" sz="1600" dirty="0">
              <a:solidFill>
                <a:srgbClr val="000000"/>
              </a:solidFill>
              <a:latin typeface="Arial Unicode MS" pitchFamily="34" charset="-128"/>
              <a:ea typeface="Arial Unicode MS" pitchFamily="34" charset="-128"/>
              <a:cs typeface="Arial Unicode MS" pitchFamily="34" charset="-128"/>
            </a:endParaRPr>
          </a:p>
          <a:p>
            <a:pPr indent="357188" algn="just">
              <a:spcAft>
                <a:spcPts val="2400"/>
              </a:spcAft>
            </a:pPr>
            <a:r>
              <a:rPr lang="ru-RU" sz="1600" dirty="0" smtClean="0">
                <a:solidFill>
                  <a:srgbClr val="000000"/>
                </a:solidFill>
                <a:latin typeface="Arial Unicode MS" pitchFamily="34" charset="-128"/>
                <a:ea typeface="Arial Unicode MS" pitchFamily="34" charset="-128"/>
                <a:cs typeface="Arial Unicode MS" pitchFamily="34" charset="-128"/>
              </a:rPr>
              <a:t>Приказ </a:t>
            </a:r>
            <a:r>
              <a:rPr lang="ru-RU" sz="1600" dirty="0">
                <a:solidFill>
                  <a:srgbClr val="000000"/>
                </a:solidFill>
                <a:latin typeface="Arial Unicode MS" pitchFamily="34" charset="-128"/>
                <a:ea typeface="Arial Unicode MS" pitchFamily="34" charset="-128"/>
                <a:cs typeface="Arial Unicode MS" pitchFamily="34" charset="-128"/>
              </a:rPr>
              <a:t>Минэнерго России от 30.12.2008 № 323 «Об утверждении порядка определения нормативов удельного расхода топлива при производстве электрической и тепловой энергии</a:t>
            </a:r>
            <a:r>
              <a:rPr lang="ru-RU" sz="1600" dirty="0" smtClean="0">
                <a:solidFill>
                  <a:srgbClr val="000000"/>
                </a:solidFill>
                <a:latin typeface="Arial Unicode MS" pitchFamily="34" charset="-128"/>
                <a:ea typeface="Arial Unicode MS" pitchFamily="34" charset="-128"/>
                <a:cs typeface="Arial Unicode MS" pitchFamily="34" charset="-128"/>
              </a:rPr>
              <a:t>»</a:t>
            </a:r>
            <a:endParaRPr lang="ru-RU" sz="1600" dirty="0">
              <a:solidFill>
                <a:srgbClr val="000000"/>
              </a:solidFill>
              <a:latin typeface="Arial Unicode MS" pitchFamily="34" charset="-128"/>
              <a:ea typeface="Arial Unicode MS" pitchFamily="34" charset="-128"/>
              <a:cs typeface="Arial Unicode MS" pitchFamily="34" charset="-128"/>
            </a:endParaRPr>
          </a:p>
          <a:p>
            <a:pPr indent="357188" algn="just">
              <a:spcAft>
                <a:spcPts val="2400"/>
              </a:spcAft>
            </a:pPr>
            <a:r>
              <a:rPr lang="ru-RU" sz="1600" dirty="0" smtClean="0">
                <a:solidFill>
                  <a:srgbClr val="000000"/>
                </a:solidFill>
                <a:latin typeface="Arial Unicode MS" pitchFamily="34" charset="-128"/>
                <a:ea typeface="Arial Unicode MS" pitchFamily="34" charset="-128"/>
                <a:cs typeface="Arial Unicode MS" pitchFamily="34" charset="-128"/>
              </a:rPr>
              <a:t>Приказ </a:t>
            </a:r>
            <a:r>
              <a:rPr lang="ru-RU" sz="1600" dirty="0">
                <a:solidFill>
                  <a:srgbClr val="000000"/>
                </a:solidFill>
                <a:latin typeface="Arial Unicode MS" pitchFamily="34" charset="-128"/>
                <a:ea typeface="Arial Unicode MS" pitchFamily="34" charset="-128"/>
                <a:cs typeface="Arial Unicode MS" pitchFamily="34" charset="-128"/>
              </a:rPr>
              <a:t>Минэнерго России от 30.12.2008 № 325 «Об утверждении порядка определения нормативов технологических потерь при передаче тепловой энергии, теплоносителя</a:t>
            </a:r>
            <a:r>
              <a:rPr lang="ru-RU" sz="1600" dirty="0" smtClean="0">
                <a:solidFill>
                  <a:srgbClr val="000000"/>
                </a:solidFill>
                <a:latin typeface="Arial Unicode MS" pitchFamily="34" charset="-128"/>
                <a:ea typeface="Arial Unicode MS" pitchFamily="34" charset="-128"/>
                <a:cs typeface="Arial Unicode MS" pitchFamily="34" charset="-128"/>
              </a:rPr>
              <a:t>»</a:t>
            </a:r>
            <a:endParaRPr lang="ru-RU" sz="1600" dirty="0">
              <a:solidFill>
                <a:srgbClr val="000000"/>
              </a:solidFill>
              <a:latin typeface="Arial Unicode MS" pitchFamily="34" charset="-128"/>
              <a:ea typeface="Arial Unicode MS" pitchFamily="34" charset="-128"/>
              <a:cs typeface="Arial Unicode MS" pitchFamily="34" charset="-128"/>
            </a:endParaRPr>
          </a:p>
          <a:p>
            <a:pPr indent="357188" algn="just">
              <a:spcAft>
                <a:spcPts val="2400"/>
              </a:spcAft>
            </a:pPr>
            <a:r>
              <a:rPr lang="ru-RU" sz="1600" dirty="0" smtClean="0">
                <a:solidFill>
                  <a:srgbClr val="000000"/>
                </a:solidFill>
                <a:latin typeface="Arial Unicode MS" pitchFamily="34" charset="-128"/>
                <a:ea typeface="Arial Unicode MS" pitchFamily="34" charset="-128"/>
                <a:cs typeface="Arial Unicode MS" pitchFamily="34" charset="-128"/>
              </a:rPr>
              <a:t>Приказ </a:t>
            </a:r>
            <a:r>
              <a:rPr lang="ru-RU" sz="1600" dirty="0">
                <a:solidFill>
                  <a:srgbClr val="000000"/>
                </a:solidFill>
                <a:latin typeface="Arial Unicode MS" pitchFamily="34" charset="-128"/>
                <a:ea typeface="Arial Unicode MS" pitchFamily="34" charset="-128"/>
                <a:cs typeface="Arial Unicode MS" pitchFamily="34" charset="-128"/>
              </a:rPr>
              <a:t>Минэнерго России от 10.08.2012 № 377 «О порядке определения нормативов технологических потерь при передаче тепловой энергии, теплоносителя, нормативов удельного расхода топлива при производстве тепловой энергии, нормативов запасов топлива на источниках тепловой энергии (за исключением источников тепловой энергии, функционирующих в режиме комбинированной выработки электрической и тепловой энергии), в том числе в целях государственного регулирования цен (тарифов) в сфере теплоснабжения»</a:t>
            </a:r>
          </a:p>
        </p:txBody>
      </p:sp>
      <p:sp>
        <p:nvSpPr>
          <p:cNvPr id="12" name="Прямоугольник 11"/>
          <p:cNvSpPr/>
          <p:nvPr/>
        </p:nvSpPr>
        <p:spPr>
          <a:xfrm rot="16200000">
            <a:off x="8626199" y="6344068"/>
            <a:ext cx="357190" cy="591345"/>
          </a:xfrm>
          <a:prstGeom prst="rect">
            <a:avLst/>
          </a:prstGeom>
          <a:solidFill>
            <a:schemeClr val="bg1">
              <a:alpha val="80000"/>
            </a:schemeClr>
          </a:solidFill>
          <a:ln/>
          <a:effectLst>
            <a:glow rad="101600">
              <a:schemeClr val="accent5">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9" name="Номер слайда 8"/>
          <p:cNvSpPr>
            <a:spLocks noGrp="1"/>
          </p:cNvSpPr>
          <p:nvPr>
            <p:ph type="sldNum" sz="quarter" idx="12"/>
          </p:nvPr>
        </p:nvSpPr>
        <p:spPr>
          <a:xfrm>
            <a:off x="8661918" y="6453211"/>
            <a:ext cx="285752" cy="365125"/>
          </a:xfrm>
        </p:spPr>
        <p:txBody>
          <a:bodyPr/>
          <a:lstStyle/>
          <a:p>
            <a:fld id="{FD9EE98C-E0FD-4C26-A254-EDF0258ED1BA}" type="slidenum">
              <a:rPr lang="ru-RU" sz="1800" b="1" smtClean="0">
                <a:solidFill>
                  <a:schemeClr val="tx1"/>
                </a:solidFill>
              </a:rPr>
              <a:pPr/>
              <a:t>2</a:t>
            </a:fld>
            <a:endParaRPr lang="ru-RU" sz="1800" b="1" dirty="0">
              <a:solidFill>
                <a:schemeClr val="tx1"/>
              </a:solidFill>
            </a:endParaRPr>
          </a:p>
        </p:txBody>
      </p:sp>
      <p:pic>
        <p:nvPicPr>
          <p:cNvPr id="17" name="Picture 2" descr="C:\Documents and Settings\yuriryab\Рабочий стол\Шаблон-Мурманск-2.jpg"/>
          <p:cNvPicPr>
            <a:picLocks noChangeAspect="1" noChangeArrowheads="1"/>
          </p:cNvPicPr>
          <p:nvPr/>
        </p:nvPicPr>
        <p:blipFill>
          <a:blip r:embed="rId2" cstate="print"/>
          <a:srcRect/>
          <a:stretch>
            <a:fillRect/>
          </a:stretch>
        </p:blipFill>
        <p:spPr bwMode="auto">
          <a:xfrm>
            <a:off x="7917779" y="11887"/>
            <a:ext cx="1182687" cy="666750"/>
          </a:xfrm>
          <a:prstGeom prst="rect">
            <a:avLst/>
          </a:prstGeom>
          <a:noFill/>
          <a:ln w="9525">
            <a:noFill/>
            <a:miter lim="800000"/>
            <a:headEnd/>
            <a:tailEnd/>
          </a:ln>
        </p:spPr>
      </p:pic>
      <p:sp>
        <p:nvSpPr>
          <p:cNvPr id="2" name="Равнобедренный треугольник 1"/>
          <p:cNvSpPr/>
          <p:nvPr/>
        </p:nvSpPr>
        <p:spPr>
          <a:xfrm rot="5400000">
            <a:off x="82647" y="1099295"/>
            <a:ext cx="453158" cy="36004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Равнобедренный треугольник 13"/>
          <p:cNvSpPr/>
          <p:nvPr/>
        </p:nvSpPr>
        <p:spPr>
          <a:xfrm rot="5400000">
            <a:off x="82647" y="1697732"/>
            <a:ext cx="453158" cy="36004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Равнобедренный треугольник 15"/>
          <p:cNvSpPr/>
          <p:nvPr/>
        </p:nvSpPr>
        <p:spPr>
          <a:xfrm rot="5400000">
            <a:off x="76991" y="2713067"/>
            <a:ext cx="453158" cy="36004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Равнобедренный треугольник 19"/>
          <p:cNvSpPr/>
          <p:nvPr/>
        </p:nvSpPr>
        <p:spPr>
          <a:xfrm rot="5400000">
            <a:off x="76991" y="3742493"/>
            <a:ext cx="453158" cy="36004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Равнобедренный треугольник 20"/>
          <p:cNvSpPr/>
          <p:nvPr/>
        </p:nvSpPr>
        <p:spPr>
          <a:xfrm rot="5400000">
            <a:off x="76991" y="4785862"/>
            <a:ext cx="453158" cy="36004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371140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791778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ru-RU" sz="20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ОСНОВНЫЕ НОРМАТИВНО-ПРАВОВЫЕ АКТЫ</a:t>
            </a:r>
          </a:p>
          <a:p>
            <a:r>
              <a:rPr lang="ru-RU" sz="20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Региональное </a:t>
            </a:r>
            <a:r>
              <a:rPr lang="ru-RU" sz="20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законодательство</a:t>
            </a:r>
            <a:endParaRPr lang="ru-RU" sz="20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541994" y="894774"/>
            <a:ext cx="8558472" cy="5632311"/>
          </a:xfrm>
          <a:prstGeom prst="rect">
            <a:avLst/>
          </a:prstGeom>
          <a:noFill/>
        </p:spPr>
        <p:txBody>
          <a:bodyPr wrap="square" rtlCol="0">
            <a:spAutoFit/>
          </a:bodyPr>
          <a:lstStyle/>
          <a:p>
            <a:pPr lvl="0" indent="357188" algn="just" fontAlgn="base">
              <a:spcBef>
                <a:spcPct val="0"/>
              </a:spcBef>
              <a:spcAft>
                <a:spcPts val="1200"/>
              </a:spcAft>
            </a:pPr>
            <a:r>
              <a:rPr lang="ru-RU" sz="1600" dirty="0" smtClean="0">
                <a:solidFill>
                  <a:srgbClr val="000000"/>
                </a:solidFill>
                <a:latin typeface="Arial Unicode MS" pitchFamily="34" charset="-128"/>
                <a:ea typeface="Arial Unicode MS" pitchFamily="34" charset="-128"/>
                <a:cs typeface="Arial Unicode MS" pitchFamily="34" charset="-128"/>
              </a:rPr>
              <a:t>Постановление </a:t>
            </a:r>
            <a:r>
              <a:rPr lang="ru-RU" sz="1600" dirty="0">
                <a:solidFill>
                  <a:srgbClr val="000000"/>
                </a:solidFill>
                <a:latin typeface="Arial Unicode MS" pitchFamily="34" charset="-128"/>
                <a:ea typeface="Arial Unicode MS" pitchFamily="34" charset="-128"/>
                <a:cs typeface="Arial Unicode MS" pitchFamily="34" charset="-128"/>
              </a:rPr>
              <a:t>Правительства Мурманской области от 23.04.2014  № 210-ПП «Об утверждении положения о Министерстве энергетики и жилищно-коммунального хозяйства Мурманской области</a:t>
            </a:r>
            <a:r>
              <a:rPr lang="ru-RU" sz="1600" dirty="0" smtClean="0">
                <a:solidFill>
                  <a:srgbClr val="000000"/>
                </a:solidFill>
                <a:latin typeface="Arial Unicode MS" pitchFamily="34" charset="-128"/>
                <a:ea typeface="Arial Unicode MS" pitchFamily="34" charset="-128"/>
                <a:cs typeface="Arial Unicode MS" pitchFamily="34" charset="-128"/>
              </a:rPr>
              <a:t>»</a:t>
            </a:r>
          </a:p>
          <a:p>
            <a:pPr lvl="0" indent="357188" algn="just" fontAlgn="base">
              <a:spcBef>
                <a:spcPct val="0"/>
              </a:spcBef>
              <a:spcAft>
                <a:spcPts val="1200"/>
              </a:spcAft>
            </a:pPr>
            <a:r>
              <a:rPr lang="ru-RU" sz="1600" dirty="0">
                <a:solidFill>
                  <a:srgbClr val="000000"/>
                </a:solidFill>
                <a:latin typeface="Arial Unicode MS" pitchFamily="34" charset="-128"/>
                <a:ea typeface="Arial Unicode MS" pitchFamily="34" charset="-128"/>
                <a:cs typeface="Arial Unicode MS" pitchFamily="34" charset="-128"/>
              </a:rPr>
              <a:t>Приказом Министерства энергетики и жилищно-коммунального хозяйства Мурманской области от 02.09.2014 №151/1 «О создании межведомственной комиссии</a:t>
            </a:r>
            <a:r>
              <a:rPr lang="ru-RU" sz="1600" dirty="0" smtClean="0">
                <a:solidFill>
                  <a:srgbClr val="000000"/>
                </a:solidFill>
                <a:latin typeface="Arial Unicode MS" pitchFamily="34" charset="-128"/>
                <a:ea typeface="Arial Unicode MS" pitchFamily="34" charset="-128"/>
                <a:cs typeface="Arial Unicode MS" pitchFamily="34" charset="-128"/>
              </a:rPr>
              <a:t>»</a:t>
            </a:r>
          </a:p>
          <a:p>
            <a:pPr lvl="0" indent="357188" algn="just" fontAlgn="base">
              <a:spcBef>
                <a:spcPct val="0"/>
              </a:spcBef>
              <a:spcAft>
                <a:spcPts val="1200"/>
              </a:spcAft>
            </a:pPr>
            <a:r>
              <a:rPr lang="ru-RU" sz="1600" dirty="0" smtClean="0">
                <a:solidFill>
                  <a:srgbClr val="000000"/>
                </a:solidFill>
                <a:latin typeface="Arial Unicode MS" pitchFamily="34" charset="-128"/>
                <a:ea typeface="Arial Unicode MS" pitchFamily="34" charset="-128"/>
                <a:cs typeface="Arial Unicode MS" pitchFamily="34" charset="-128"/>
              </a:rPr>
              <a:t>Административный </a:t>
            </a:r>
            <a:r>
              <a:rPr lang="ru-RU" sz="1600" dirty="0">
                <a:solidFill>
                  <a:srgbClr val="000000"/>
                </a:solidFill>
                <a:latin typeface="Arial Unicode MS" pitchFamily="34" charset="-128"/>
                <a:ea typeface="Arial Unicode MS" pitchFamily="34" charset="-128"/>
                <a:cs typeface="Arial Unicode MS" pitchFamily="34" charset="-128"/>
              </a:rPr>
              <a:t>регламент «Утверждение нормативов удельного расхода топлива при производстве тепловой энергии источниками тепловой энергии, за исключением источников тепловой энергии, функционирующих в режиме комбинированной выработки электрической и тепловой энергии с установленной мощностью производства электрической энергии 25 мегаватт и более» (Приказ </a:t>
            </a:r>
            <a:r>
              <a:rPr lang="ru-RU" sz="1600" dirty="0" smtClean="0">
                <a:solidFill>
                  <a:srgbClr val="000000"/>
                </a:solidFill>
                <a:latin typeface="Arial Unicode MS" pitchFamily="34" charset="-128"/>
                <a:ea typeface="Arial Unicode MS" pitchFamily="34" charset="-128"/>
                <a:cs typeface="Arial Unicode MS" pitchFamily="34" charset="-128"/>
              </a:rPr>
              <a:t>Минэнерго и ЖКХ МО </a:t>
            </a:r>
            <a:r>
              <a:rPr lang="ru-RU" sz="1600" dirty="0">
                <a:solidFill>
                  <a:srgbClr val="000000"/>
                </a:solidFill>
                <a:latin typeface="Arial Unicode MS" pitchFamily="34" charset="-128"/>
                <a:ea typeface="Arial Unicode MS" pitchFamily="34" charset="-128"/>
                <a:cs typeface="Arial Unicode MS" pitchFamily="34" charset="-128"/>
              </a:rPr>
              <a:t>от 01.06.2012 года № 81</a:t>
            </a:r>
            <a:r>
              <a:rPr lang="ru-RU" sz="1600" dirty="0" smtClean="0">
                <a:solidFill>
                  <a:srgbClr val="000000"/>
                </a:solidFill>
                <a:latin typeface="Arial Unicode MS" pitchFamily="34" charset="-128"/>
                <a:ea typeface="Arial Unicode MS" pitchFamily="34" charset="-128"/>
                <a:cs typeface="Arial Unicode MS" pitchFamily="34" charset="-128"/>
              </a:rPr>
              <a:t>)</a:t>
            </a:r>
            <a:endParaRPr lang="ru-RU" sz="1600" dirty="0">
              <a:solidFill>
                <a:srgbClr val="000000"/>
              </a:solidFill>
              <a:latin typeface="Arial Unicode MS" pitchFamily="34" charset="-128"/>
              <a:ea typeface="Arial Unicode MS" pitchFamily="34" charset="-128"/>
              <a:cs typeface="Arial Unicode MS" pitchFamily="34" charset="-128"/>
            </a:endParaRPr>
          </a:p>
          <a:p>
            <a:pPr lvl="0" indent="357188" algn="just" fontAlgn="base">
              <a:spcBef>
                <a:spcPct val="0"/>
              </a:spcBef>
              <a:spcAft>
                <a:spcPts val="1200"/>
              </a:spcAft>
            </a:pPr>
            <a:r>
              <a:rPr lang="ru-RU" sz="1600" dirty="0" smtClean="0">
                <a:solidFill>
                  <a:srgbClr val="000000"/>
                </a:solidFill>
                <a:latin typeface="Arial Unicode MS" pitchFamily="34" charset="-128"/>
                <a:ea typeface="Arial Unicode MS" pitchFamily="34" charset="-128"/>
                <a:cs typeface="Arial Unicode MS" pitchFamily="34" charset="-128"/>
              </a:rPr>
              <a:t>Административный </a:t>
            </a:r>
            <a:r>
              <a:rPr lang="ru-RU" sz="1600" dirty="0">
                <a:solidFill>
                  <a:srgbClr val="000000"/>
                </a:solidFill>
                <a:latin typeface="Arial Unicode MS" pitchFamily="34" charset="-128"/>
                <a:ea typeface="Arial Unicode MS" pitchFamily="34" charset="-128"/>
                <a:cs typeface="Arial Unicode MS" pitchFamily="34" charset="-128"/>
              </a:rPr>
              <a:t>регламент «Утверждение нормативов технологических потерь при передаче тепловой энергии, теплоносителя по тепловым сетям в пределах своей компетенции» (Приказ Минэнерго и ЖКХ МО</a:t>
            </a:r>
            <a:r>
              <a:rPr lang="ru-RU" sz="1600" dirty="0" smtClean="0">
                <a:solidFill>
                  <a:srgbClr val="000000"/>
                </a:solidFill>
                <a:latin typeface="Arial Unicode MS" pitchFamily="34" charset="-128"/>
                <a:ea typeface="Arial Unicode MS" pitchFamily="34" charset="-128"/>
                <a:cs typeface="Arial Unicode MS" pitchFamily="34" charset="-128"/>
              </a:rPr>
              <a:t> </a:t>
            </a:r>
            <a:r>
              <a:rPr lang="ru-RU" sz="1600" dirty="0">
                <a:solidFill>
                  <a:srgbClr val="000000"/>
                </a:solidFill>
                <a:latin typeface="Arial Unicode MS" pitchFamily="34" charset="-128"/>
                <a:ea typeface="Arial Unicode MS" pitchFamily="34" charset="-128"/>
                <a:cs typeface="Arial Unicode MS" pitchFamily="34" charset="-128"/>
              </a:rPr>
              <a:t>от 01.06.2012 года № 82</a:t>
            </a:r>
            <a:r>
              <a:rPr lang="ru-RU" sz="1600" dirty="0" smtClean="0">
                <a:solidFill>
                  <a:srgbClr val="000000"/>
                </a:solidFill>
                <a:latin typeface="Arial Unicode MS" pitchFamily="34" charset="-128"/>
                <a:ea typeface="Arial Unicode MS" pitchFamily="34" charset="-128"/>
                <a:cs typeface="Arial Unicode MS" pitchFamily="34" charset="-128"/>
              </a:rPr>
              <a:t>)</a:t>
            </a:r>
            <a:endParaRPr lang="ru-RU" sz="1600" dirty="0">
              <a:solidFill>
                <a:srgbClr val="000000"/>
              </a:solidFill>
              <a:latin typeface="Arial Unicode MS" pitchFamily="34" charset="-128"/>
              <a:ea typeface="Arial Unicode MS" pitchFamily="34" charset="-128"/>
              <a:cs typeface="Arial Unicode MS" pitchFamily="34" charset="-128"/>
            </a:endParaRPr>
          </a:p>
          <a:p>
            <a:pPr lvl="0" indent="357188" algn="just" fontAlgn="base">
              <a:spcBef>
                <a:spcPct val="0"/>
              </a:spcBef>
              <a:spcAft>
                <a:spcPts val="1200"/>
              </a:spcAft>
            </a:pPr>
            <a:r>
              <a:rPr lang="ru-RU" sz="1600" dirty="0" smtClean="0">
                <a:solidFill>
                  <a:srgbClr val="000000"/>
                </a:solidFill>
                <a:latin typeface="Arial Unicode MS" pitchFamily="34" charset="-128"/>
                <a:ea typeface="Arial Unicode MS" pitchFamily="34" charset="-128"/>
                <a:cs typeface="Arial Unicode MS" pitchFamily="34" charset="-128"/>
              </a:rPr>
              <a:t>Административный </a:t>
            </a:r>
            <a:r>
              <a:rPr lang="ru-RU" sz="1600" dirty="0">
                <a:solidFill>
                  <a:srgbClr val="000000"/>
                </a:solidFill>
                <a:latin typeface="Arial Unicode MS" pitchFamily="34" charset="-128"/>
                <a:ea typeface="Arial Unicode MS" pitchFamily="34" charset="-128"/>
                <a:cs typeface="Arial Unicode MS" pitchFamily="34" charset="-128"/>
              </a:rPr>
              <a:t>регламент «Утверждение нормативов запасов топлива на источниках тепловой энергии, за исключением источников тепловой энергии, функционирующих в режиме комбинированной выработки электрической и тепловой энергии, функционирующих в режиме комбинированной выработки электрической и тепловой энергии с установленной мощностью производства электрической энергии 25 мегаватт и более» (Приказ Минэнерго и ЖКХ МО</a:t>
            </a:r>
            <a:r>
              <a:rPr lang="ru-RU" sz="1600" dirty="0" smtClean="0">
                <a:solidFill>
                  <a:srgbClr val="000000"/>
                </a:solidFill>
                <a:latin typeface="Arial Unicode MS" pitchFamily="34" charset="-128"/>
                <a:ea typeface="Arial Unicode MS" pitchFamily="34" charset="-128"/>
                <a:cs typeface="Arial Unicode MS" pitchFamily="34" charset="-128"/>
              </a:rPr>
              <a:t> </a:t>
            </a:r>
            <a:r>
              <a:rPr lang="ru-RU" sz="1600" dirty="0">
                <a:solidFill>
                  <a:srgbClr val="000000"/>
                </a:solidFill>
                <a:latin typeface="Arial Unicode MS" pitchFamily="34" charset="-128"/>
                <a:ea typeface="Arial Unicode MS" pitchFamily="34" charset="-128"/>
                <a:cs typeface="Arial Unicode MS" pitchFamily="34" charset="-128"/>
              </a:rPr>
              <a:t>от 01.06.2012 года № 83</a:t>
            </a:r>
            <a:r>
              <a:rPr lang="ru-RU" sz="1600" dirty="0" smtClean="0">
                <a:solidFill>
                  <a:srgbClr val="000000"/>
                </a:solidFill>
                <a:latin typeface="Arial Unicode MS" pitchFamily="34" charset="-128"/>
                <a:ea typeface="Arial Unicode MS" pitchFamily="34" charset="-128"/>
                <a:cs typeface="Arial Unicode MS" pitchFamily="34" charset="-128"/>
              </a:rPr>
              <a:t>)</a:t>
            </a:r>
            <a:endParaRPr lang="ru-RU" sz="1600" dirty="0">
              <a:solidFill>
                <a:srgbClr val="000000"/>
              </a:solidFill>
              <a:latin typeface="Arial Unicode MS" pitchFamily="34" charset="-128"/>
              <a:ea typeface="Arial Unicode MS" pitchFamily="34" charset="-128"/>
              <a:cs typeface="Arial Unicode MS" pitchFamily="34" charset="-128"/>
            </a:endParaRPr>
          </a:p>
        </p:txBody>
      </p:sp>
      <p:sp>
        <p:nvSpPr>
          <p:cNvPr id="12" name="Прямоугольник 11"/>
          <p:cNvSpPr/>
          <p:nvPr/>
        </p:nvSpPr>
        <p:spPr>
          <a:xfrm rot="16200000">
            <a:off x="8626199" y="6344068"/>
            <a:ext cx="357190" cy="591345"/>
          </a:xfrm>
          <a:prstGeom prst="rect">
            <a:avLst/>
          </a:prstGeom>
          <a:solidFill>
            <a:schemeClr val="bg1">
              <a:alpha val="80000"/>
            </a:schemeClr>
          </a:solidFill>
          <a:ln/>
          <a:effectLst>
            <a:glow rad="101600">
              <a:schemeClr val="accent5">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9" name="Номер слайда 8"/>
          <p:cNvSpPr>
            <a:spLocks noGrp="1"/>
          </p:cNvSpPr>
          <p:nvPr>
            <p:ph type="sldNum" sz="quarter" idx="12"/>
          </p:nvPr>
        </p:nvSpPr>
        <p:spPr>
          <a:xfrm>
            <a:off x="8661918" y="6453211"/>
            <a:ext cx="285752" cy="365125"/>
          </a:xfrm>
        </p:spPr>
        <p:txBody>
          <a:bodyPr/>
          <a:lstStyle/>
          <a:p>
            <a:fld id="{FD9EE98C-E0FD-4C26-A254-EDF0258ED1BA}" type="slidenum">
              <a:rPr lang="ru-RU" sz="1800" b="1" smtClean="0">
                <a:solidFill>
                  <a:schemeClr val="tx1"/>
                </a:solidFill>
              </a:rPr>
              <a:pPr/>
              <a:t>3</a:t>
            </a:fld>
            <a:endParaRPr lang="ru-RU" sz="1800" b="1" dirty="0">
              <a:solidFill>
                <a:schemeClr val="tx1"/>
              </a:solidFill>
            </a:endParaRPr>
          </a:p>
        </p:txBody>
      </p:sp>
      <p:pic>
        <p:nvPicPr>
          <p:cNvPr id="17" name="Picture 2" descr="C:\Documents and Settings\yuriryab\Рабочий стол\Шаблон-Мурманск-2.jpg"/>
          <p:cNvPicPr>
            <a:picLocks noChangeAspect="1" noChangeArrowheads="1"/>
          </p:cNvPicPr>
          <p:nvPr/>
        </p:nvPicPr>
        <p:blipFill>
          <a:blip r:embed="rId2" cstate="print"/>
          <a:srcRect/>
          <a:stretch>
            <a:fillRect/>
          </a:stretch>
        </p:blipFill>
        <p:spPr bwMode="auto">
          <a:xfrm>
            <a:off x="7917779" y="11887"/>
            <a:ext cx="1182687" cy="666750"/>
          </a:xfrm>
          <a:prstGeom prst="rect">
            <a:avLst/>
          </a:prstGeom>
          <a:noFill/>
          <a:ln w="9525">
            <a:noFill/>
            <a:miter lim="800000"/>
            <a:headEnd/>
            <a:tailEnd/>
          </a:ln>
        </p:spPr>
      </p:pic>
      <p:sp>
        <p:nvSpPr>
          <p:cNvPr id="2" name="Равнобедренный треугольник 1"/>
          <p:cNvSpPr/>
          <p:nvPr/>
        </p:nvSpPr>
        <p:spPr>
          <a:xfrm rot="5400000">
            <a:off x="82647" y="891052"/>
            <a:ext cx="453158" cy="36004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Равнобедренный треугольник 13"/>
          <p:cNvSpPr/>
          <p:nvPr/>
        </p:nvSpPr>
        <p:spPr>
          <a:xfrm rot="5400000">
            <a:off x="82647" y="1762182"/>
            <a:ext cx="453158" cy="36004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Равнобедренный треугольник 15"/>
          <p:cNvSpPr/>
          <p:nvPr/>
        </p:nvSpPr>
        <p:spPr>
          <a:xfrm rot="5400000">
            <a:off x="82647" y="2427227"/>
            <a:ext cx="453158" cy="36004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Равнобедренный треугольник 19"/>
          <p:cNvSpPr/>
          <p:nvPr/>
        </p:nvSpPr>
        <p:spPr>
          <a:xfrm rot="5400000">
            <a:off x="82647" y="4001059"/>
            <a:ext cx="453158" cy="36004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Равнобедренный треугольник 20"/>
          <p:cNvSpPr/>
          <p:nvPr/>
        </p:nvSpPr>
        <p:spPr>
          <a:xfrm rot="5400000">
            <a:off x="82647" y="4915719"/>
            <a:ext cx="453158" cy="36004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760238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791778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ru-RU" sz="20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ДИНАМИКА УТВЕРЖДЕННЫХ ЗНАЧЕНИЙ НОРМАТИВОВ</a:t>
            </a:r>
          </a:p>
          <a:p>
            <a:r>
              <a:rPr lang="ru-RU" sz="20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ПРИМЕР</a:t>
            </a:r>
            <a:r>
              <a:rPr lang="ru-RU" sz="20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ОАО </a:t>
            </a:r>
            <a:r>
              <a:rPr lang="ru-RU" sz="20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«Ковдорский ГОК» - удельный расход топлива</a:t>
            </a:r>
            <a:endParaRPr lang="ru-RU" sz="20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2" name="Прямоугольник 11"/>
          <p:cNvSpPr/>
          <p:nvPr/>
        </p:nvSpPr>
        <p:spPr>
          <a:xfrm rot="16200000">
            <a:off x="8626199" y="6344068"/>
            <a:ext cx="357190" cy="591345"/>
          </a:xfrm>
          <a:prstGeom prst="rect">
            <a:avLst/>
          </a:prstGeom>
          <a:solidFill>
            <a:schemeClr val="bg1">
              <a:alpha val="80000"/>
            </a:schemeClr>
          </a:solidFill>
          <a:ln/>
          <a:effectLst>
            <a:glow rad="101600">
              <a:schemeClr val="accent5">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9" name="Номер слайда 8"/>
          <p:cNvSpPr>
            <a:spLocks noGrp="1"/>
          </p:cNvSpPr>
          <p:nvPr>
            <p:ph type="sldNum" sz="quarter" idx="12"/>
          </p:nvPr>
        </p:nvSpPr>
        <p:spPr>
          <a:xfrm>
            <a:off x="8661918" y="6453211"/>
            <a:ext cx="285752" cy="365125"/>
          </a:xfrm>
        </p:spPr>
        <p:txBody>
          <a:bodyPr/>
          <a:lstStyle/>
          <a:p>
            <a:fld id="{FD9EE98C-E0FD-4C26-A254-EDF0258ED1BA}" type="slidenum">
              <a:rPr lang="ru-RU" sz="1800" b="1" smtClean="0">
                <a:solidFill>
                  <a:schemeClr val="tx1"/>
                </a:solidFill>
              </a:rPr>
              <a:pPr/>
              <a:t>4</a:t>
            </a:fld>
            <a:endParaRPr lang="ru-RU" sz="1800" b="1" dirty="0">
              <a:solidFill>
                <a:schemeClr val="tx1"/>
              </a:solidFill>
            </a:endParaRPr>
          </a:p>
        </p:txBody>
      </p:sp>
      <p:pic>
        <p:nvPicPr>
          <p:cNvPr id="17" name="Picture 2" descr="C:\Documents and Settings\yuriryab\Рабочий стол\Шаблон-Мурманск-2.jpg"/>
          <p:cNvPicPr>
            <a:picLocks noChangeAspect="1" noChangeArrowheads="1"/>
          </p:cNvPicPr>
          <p:nvPr/>
        </p:nvPicPr>
        <p:blipFill>
          <a:blip r:embed="rId2" cstate="print"/>
          <a:srcRect/>
          <a:stretch>
            <a:fillRect/>
          </a:stretch>
        </p:blipFill>
        <p:spPr bwMode="auto">
          <a:xfrm>
            <a:off x="7917779" y="11887"/>
            <a:ext cx="1182687" cy="666750"/>
          </a:xfrm>
          <a:prstGeom prst="rect">
            <a:avLst/>
          </a:prstGeom>
          <a:noFill/>
          <a:ln w="9525">
            <a:noFill/>
            <a:miter lim="800000"/>
            <a:headEnd/>
            <a:tailEnd/>
          </a:ln>
        </p:spPr>
      </p:pic>
      <p:graphicFrame>
        <p:nvGraphicFramePr>
          <p:cNvPr id="7" name="Диаграмма 6"/>
          <p:cNvGraphicFramePr/>
          <p:nvPr>
            <p:extLst>
              <p:ext uri="{D42A27DB-BD31-4B8C-83A1-F6EECF244321}">
                <p14:modId xmlns:p14="http://schemas.microsoft.com/office/powerpoint/2010/main" val="3976770374"/>
              </p:ext>
            </p:extLst>
          </p:nvPr>
        </p:nvGraphicFramePr>
        <p:xfrm>
          <a:off x="372121" y="980728"/>
          <a:ext cx="8376343"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01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791778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ru-RU" sz="20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ДИНАМИКА УТВЕРЖДЕННЫХ ЗНАЧЕНИЙ НОРМАТИВОВ</a:t>
            </a:r>
          </a:p>
          <a:p>
            <a:r>
              <a:rPr lang="ru-RU" sz="20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ПРИМЕР</a:t>
            </a:r>
            <a:r>
              <a:rPr lang="ru-RU" sz="20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ru-RU" sz="20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МУП </a:t>
            </a:r>
            <a:r>
              <a:rPr lang="ru-RU" sz="2000" b="1" dirty="0" err="1">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с.п</a:t>
            </a:r>
            <a:r>
              <a:rPr lang="ru-RU" sz="20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ru-RU" sz="2000" b="1" dirty="0" err="1">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Тулома</a:t>
            </a:r>
            <a:r>
              <a:rPr lang="ru-RU" sz="20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ru-RU" sz="20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«УЖКХ» - технологические потери </a:t>
            </a:r>
            <a:endParaRPr lang="ru-RU" sz="20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2" name="Прямоугольник 11"/>
          <p:cNvSpPr/>
          <p:nvPr/>
        </p:nvSpPr>
        <p:spPr>
          <a:xfrm rot="16200000">
            <a:off x="8626199" y="6344068"/>
            <a:ext cx="357190" cy="591345"/>
          </a:xfrm>
          <a:prstGeom prst="rect">
            <a:avLst/>
          </a:prstGeom>
          <a:solidFill>
            <a:schemeClr val="bg1">
              <a:alpha val="80000"/>
            </a:schemeClr>
          </a:solidFill>
          <a:ln/>
          <a:effectLst>
            <a:glow rad="101600">
              <a:schemeClr val="accent5">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9" name="Номер слайда 8"/>
          <p:cNvSpPr>
            <a:spLocks noGrp="1"/>
          </p:cNvSpPr>
          <p:nvPr>
            <p:ph type="sldNum" sz="quarter" idx="12"/>
          </p:nvPr>
        </p:nvSpPr>
        <p:spPr>
          <a:xfrm>
            <a:off x="8661918" y="6453211"/>
            <a:ext cx="285752" cy="365125"/>
          </a:xfrm>
        </p:spPr>
        <p:txBody>
          <a:bodyPr/>
          <a:lstStyle/>
          <a:p>
            <a:fld id="{FD9EE98C-E0FD-4C26-A254-EDF0258ED1BA}" type="slidenum">
              <a:rPr lang="ru-RU" sz="1800" b="1" smtClean="0">
                <a:solidFill>
                  <a:schemeClr val="tx1"/>
                </a:solidFill>
              </a:rPr>
              <a:pPr/>
              <a:t>5</a:t>
            </a:fld>
            <a:endParaRPr lang="ru-RU" sz="1800" b="1" dirty="0">
              <a:solidFill>
                <a:schemeClr val="tx1"/>
              </a:solidFill>
            </a:endParaRPr>
          </a:p>
        </p:txBody>
      </p:sp>
      <p:pic>
        <p:nvPicPr>
          <p:cNvPr id="17" name="Picture 2" descr="C:\Documents and Settings\yuriryab\Рабочий стол\Шаблон-Мурманск-2.jpg"/>
          <p:cNvPicPr>
            <a:picLocks noChangeAspect="1" noChangeArrowheads="1"/>
          </p:cNvPicPr>
          <p:nvPr/>
        </p:nvPicPr>
        <p:blipFill>
          <a:blip r:embed="rId2" cstate="print"/>
          <a:srcRect/>
          <a:stretch>
            <a:fillRect/>
          </a:stretch>
        </p:blipFill>
        <p:spPr bwMode="auto">
          <a:xfrm>
            <a:off x="7917779" y="11887"/>
            <a:ext cx="1182687" cy="666750"/>
          </a:xfrm>
          <a:prstGeom prst="rect">
            <a:avLst/>
          </a:prstGeom>
          <a:noFill/>
          <a:ln w="9525">
            <a:noFill/>
            <a:miter lim="800000"/>
            <a:headEnd/>
            <a:tailEnd/>
          </a:ln>
        </p:spPr>
      </p:pic>
      <p:graphicFrame>
        <p:nvGraphicFramePr>
          <p:cNvPr id="7" name="Диаграмма 6"/>
          <p:cNvGraphicFramePr/>
          <p:nvPr>
            <p:extLst>
              <p:ext uri="{D42A27DB-BD31-4B8C-83A1-F6EECF244321}">
                <p14:modId xmlns:p14="http://schemas.microsoft.com/office/powerpoint/2010/main" val="999806628"/>
              </p:ext>
            </p:extLst>
          </p:nvPr>
        </p:nvGraphicFramePr>
        <p:xfrm>
          <a:off x="372121" y="980728"/>
          <a:ext cx="8376343"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5101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706" name="Picture 3" descr="C:\Documents and Settings\yuriryab\Рабочий стол\Карта России-Мурманск.jpg"/>
          <p:cNvPicPr>
            <a:picLocks noChangeAspect="1" noChangeArrowheads="1"/>
          </p:cNvPicPr>
          <p:nvPr/>
        </p:nvPicPr>
        <p:blipFill>
          <a:blip r:embed="rId2" cstate="print"/>
          <a:srcRect/>
          <a:stretch>
            <a:fillRect/>
          </a:stretch>
        </p:blipFill>
        <p:spPr bwMode="auto">
          <a:xfrm>
            <a:off x="1285143" y="785814"/>
            <a:ext cx="7501303" cy="4179887"/>
          </a:xfrm>
          <a:prstGeom prst="rect">
            <a:avLst/>
          </a:prstGeom>
          <a:noFill/>
          <a:ln w="9525">
            <a:noFill/>
            <a:miter lim="800000"/>
            <a:headEnd/>
            <a:tailEnd/>
          </a:ln>
        </p:spPr>
      </p:pic>
      <p:pic>
        <p:nvPicPr>
          <p:cNvPr id="72707" name="Picture 2" descr="C:\Documents and Settings\yuriryab\Рабочий стол\Шаблон-Мурманск-2.jpg"/>
          <p:cNvPicPr>
            <a:picLocks noChangeAspect="1" noChangeArrowheads="1"/>
          </p:cNvPicPr>
          <p:nvPr/>
        </p:nvPicPr>
        <p:blipFill>
          <a:blip r:embed="rId3" cstate="print"/>
          <a:srcRect/>
          <a:stretch>
            <a:fillRect/>
          </a:stretch>
        </p:blipFill>
        <p:spPr bwMode="auto">
          <a:xfrm>
            <a:off x="6000751" y="4929188"/>
            <a:ext cx="3159369" cy="1928812"/>
          </a:xfrm>
          <a:prstGeom prst="rect">
            <a:avLst/>
          </a:prstGeom>
          <a:noFill/>
          <a:ln w="9525">
            <a:noFill/>
            <a:miter lim="800000"/>
            <a:headEnd/>
            <a:tailEnd/>
          </a:ln>
        </p:spPr>
      </p:pic>
      <p:sp>
        <p:nvSpPr>
          <p:cNvPr id="72708" name="Подзаголовок 2"/>
          <p:cNvSpPr>
            <a:spLocks/>
          </p:cNvSpPr>
          <p:nvPr/>
        </p:nvSpPr>
        <p:spPr bwMode="auto">
          <a:xfrm>
            <a:off x="2339752" y="2453769"/>
            <a:ext cx="5071696" cy="1428750"/>
          </a:xfrm>
          <a:prstGeom prst="rect">
            <a:avLst/>
          </a:prstGeom>
          <a:noFill/>
          <a:ln w="9525">
            <a:noFill/>
            <a:miter lim="800000"/>
            <a:headEnd/>
            <a:tailEnd/>
          </a:ln>
        </p:spPr>
        <p:txBody>
          <a:bodyPr/>
          <a:lstStyle/>
          <a:p>
            <a:pPr algn="ctr">
              <a:spcBef>
                <a:spcPct val="20000"/>
              </a:spcBef>
            </a:pPr>
            <a:endParaRPr lang="en-US" dirty="0">
              <a:latin typeface="Century Gothic" pitchFamily="34" charset="0"/>
            </a:endParaRPr>
          </a:p>
          <a:p>
            <a:pPr algn="ctr">
              <a:spcBef>
                <a:spcPct val="20000"/>
              </a:spcBef>
            </a:pPr>
            <a:r>
              <a:rPr lang="ru-RU" sz="2400" b="1" dirty="0">
                <a:latin typeface="Century Gothic" pitchFamily="34" charset="0"/>
              </a:rPr>
              <a:t>БЛАГОДАРЮ ЗА ВНИМАНИЕ </a:t>
            </a:r>
          </a:p>
          <a:p>
            <a:pPr algn="ctr">
              <a:spcBef>
                <a:spcPct val="20000"/>
              </a:spcBef>
            </a:pPr>
            <a:endParaRPr lang="ru-RU" dirty="0">
              <a:latin typeface="Century Gothic" pitchFamily="34" charset="0"/>
            </a:endParaRPr>
          </a:p>
        </p:txBody>
      </p:sp>
      <p:sp>
        <p:nvSpPr>
          <p:cNvPr id="72709" name="Подзаголовок 2"/>
          <p:cNvSpPr>
            <a:spLocks/>
          </p:cNvSpPr>
          <p:nvPr/>
        </p:nvSpPr>
        <p:spPr bwMode="auto">
          <a:xfrm>
            <a:off x="1285143" y="5286375"/>
            <a:ext cx="3839308" cy="1428750"/>
          </a:xfrm>
          <a:prstGeom prst="rect">
            <a:avLst/>
          </a:prstGeom>
          <a:noFill/>
          <a:ln w="9525">
            <a:noFill/>
            <a:miter lim="800000"/>
            <a:headEnd/>
            <a:tailEnd/>
          </a:ln>
        </p:spPr>
        <p:txBody>
          <a:bodyPr/>
          <a:lstStyle/>
          <a:p>
            <a:pPr algn="ctr">
              <a:spcBef>
                <a:spcPct val="20000"/>
              </a:spcBef>
            </a:pPr>
            <a:endParaRPr lang="ru-RU">
              <a:latin typeface="Century Gothic" pitchFamily="34" charset="0"/>
            </a:endParaRPr>
          </a:p>
        </p:txBody>
      </p:sp>
      <p:pic>
        <p:nvPicPr>
          <p:cNvPr id="72710" name="Picture 15" descr="C:\Documents and Settings\ovseychik.MINENERGO\Рабочий стол\Энергосбережения в картинках\iCA95DD1A.jpg"/>
          <p:cNvPicPr>
            <a:picLocks noChangeAspect="1" noChangeArrowheads="1"/>
          </p:cNvPicPr>
          <p:nvPr/>
        </p:nvPicPr>
        <p:blipFill>
          <a:blip r:embed="rId4" cstate="print"/>
          <a:srcRect/>
          <a:stretch>
            <a:fillRect/>
          </a:stretch>
        </p:blipFill>
        <p:spPr bwMode="auto">
          <a:xfrm>
            <a:off x="0" y="1844675"/>
            <a:ext cx="1295400" cy="1092200"/>
          </a:xfrm>
          <a:prstGeom prst="rect">
            <a:avLst/>
          </a:prstGeom>
          <a:noFill/>
          <a:ln w="9525">
            <a:noFill/>
            <a:miter lim="800000"/>
            <a:headEnd/>
            <a:tailEnd/>
          </a:ln>
        </p:spPr>
      </p:pic>
      <p:pic>
        <p:nvPicPr>
          <p:cNvPr id="72711" name="Picture 18" descr="C:\Documents and Settings\ovseychik.MINENERGO\Рабочий стол\Энергосбережения в картинках\223688.jpg"/>
          <p:cNvPicPr>
            <a:picLocks noChangeAspect="1" noChangeArrowheads="1"/>
          </p:cNvPicPr>
          <p:nvPr/>
        </p:nvPicPr>
        <p:blipFill>
          <a:blip r:embed="rId5" cstate="print"/>
          <a:srcRect/>
          <a:stretch>
            <a:fillRect/>
          </a:stretch>
        </p:blipFill>
        <p:spPr bwMode="auto">
          <a:xfrm>
            <a:off x="0" y="4878389"/>
            <a:ext cx="1295400" cy="981075"/>
          </a:xfrm>
          <a:prstGeom prst="rect">
            <a:avLst/>
          </a:prstGeom>
          <a:noFill/>
          <a:ln w="9525">
            <a:noFill/>
            <a:miter lim="800000"/>
            <a:headEnd/>
            <a:tailEnd/>
          </a:ln>
        </p:spPr>
      </p:pic>
      <p:pic>
        <p:nvPicPr>
          <p:cNvPr id="72712" name="Picture 19" descr="C:\Documents and Settings\ovseychik.MINENERGO\Рабочий стол\Энергосбережения в картинках\1_0.jpg"/>
          <p:cNvPicPr>
            <a:picLocks noChangeAspect="1" noChangeArrowheads="1"/>
          </p:cNvPicPr>
          <p:nvPr/>
        </p:nvPicPr>
        <p:blipFill>
          <a:blip r:embed="rId6" cstate="print"/>
          <a:srcRect/>
          <a:stretch>
            <a:fillRect/>
          </a:stretch>
        </p:blipFill>
        <p:spPr bwMode="auto">
          <a:xfrm>
            <a:off x="0" y="3860801"/>
            <a:ext cx="1295400" cy="1019175"/>
          </a:xfrm>
          <a:prstGeom prst="rect">
            <a:avLst/>
          </a:prstGeom>
          <a:noFill/>
          <a:ln w="9525">
            <a:noFill/>
            <a:miter lim="800000"/>
            <a:headEnd/>
            <a:tailEnd/>
          </a:ln>
        </p:spPr>
      </p:pic>
      <p:pic>
        <p:nvPicPr>
          <p:cNvPr id="72713" name="Picture 3"/>
          <p:cNvPicPr preferRelativeResize="0">
            <a:picLocks noChangeArrowheads="1"/>
          </p:cNvPicPr>
          <p:nvPr/>
        </p:nvPicPr>
        <p:blipFill>
          <a:blip r:embed="rId7" cstate="print"/>
          <a:srcRect/>
          <a:stretch>
            <a:fillRect/>
          </a:stretch>
        </p:blipFill>
        <p:spPr bwMode="auto">
          <a:xfrm>
            <a:off x="0" y="0"/>
            <a:ext cx="1295400" cy="1844675"/>
          </a:xfrm>
          <a:prstGeom prst="rect">
            <a:avLst/>
          </a:prstGeom>
          <a:noFill/>
          <a:ln w="9525">
            <a:noFill/>
            <a:miter lim="800000"/>
            <a:headEnd/>
            <a:tailEnd/>
          </a:ln>
        </p:spPr>
      </p:pic>
      <p:pic>
        <p:nvPicPr>
          <p:cNvPr id="72714" name="Picture 5" descr="C:\Documents and Settings\yuriryab\Рабочий стол\Презентация Мурманская область\astrofilitovoe.jpg"/>
          <p:cNvPicPr>
            <a:picLocks noChangeAspect="1" noChangeArrowheads="1"/>
          </p:cNvPicPr>
          <p:nvPr/>
        </p:nvPicPr>
        <p:blipFill>
          <a:blip r:embed="rId8" cstate="print"/>
          <a:srcRect/>
          <a:stretch>
            <a:fillRect/>
          </a:stretch>
        </p:blipFill>
        <p:spPr bwMode="auto">
          <a:xfrm>
            <a:off x="0" y="5876926"/>
            <a:ext cx="1286608" cy="981075"/>
          </a:xfrm>
          <a:prstGeom prst="rect">
            <a:avLst/>
          </a:prstGeom>
          <a:noFill/>
          <a:ln w="9525">
            <a:noFill/>
            <a:miter lim="800000"/>
            <a:headEnd/>
            <a:tailEnd/>
          </a:ln>
        </p:spPr>
      </p:pic>
      <p:pic>
        <p:nvPicPr>
          <p:cNvPr id="72715" name="Picture 2" descr="C:\Documents and Settings\yuriryab\Рабочий стол\Презентация Мурманская область\RU_KO_001.jpg"/>
          <p:cNvPicPr>
            <a:picLocks noChangeAspect="1" noChangeArrowheads="1"/>
          </p:cNvPicPr>
          <p:nvPr/>
        </p:nvPicPr>
        <p:blipFill>
          <a:blip r:embed="rId9" cstate="print"/>
          <a:srcRect/>
          <a:stretch>
            <a:fillRect/>
          </a:stretch>
        </p:blipFill>
        <p:spPr bwMode="auto">
          <a:xfrm>
            <a:off x="0" y="2924176"/>
            <a:ext cx="1295400" cy="936625"/>
          </a:xfrm>
          <a:prstGeom prst="rect">
            <a:avLst/>
          </a:prstGeom>
          <a:noFill/>
          <a:ln w="9525">
            <a:noFill/>
            <a:miter lim="800000"/>
            <a:headEnd/>
            <a:tailEnd/>
          </a:ln>
        </p:spPr>
      </p:pic>
    </p:spTree>
    <p:extLst>
      <p:ext uri="{BB962C8B-B14F-4D97-AF65-F5344CB8AC3E}">
        <p14:creationId xmlns:p14="http://schemas.microsoft.com/office/powerpoint/2010/main" val="1697308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3548</TotalTime>
  <Words>473</Words>
  <Application>Microsoft Office PowerPoint</Application>
  <PresentationFormat>Экран (4:3)</PresentationFormat>
  <Paragraphs>36</Paragraphs>
  <Slides>6</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Arial Unicode MS</vt:lpstr>
      <vt:lpstr>Arial</vt:lpstr>
      <vt:lpstr>Calibri</vt:lpstr>
      <vt:lpstr>Century Gothic</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Сецкая И.А.</dc:creator>
  <cp:lastModifiedBy>Миронов</cp:lastModifiedBy>
  <cp:revision>408</cp:revision>
  <cp:lastPrinted>2015-04-06T11:31:35Z</cp:lastPrinted>
  <dcterms:created xsi:type="dcterms:W3CDTF">2013-05-15T10:56:03Z</dcterms:created>
  <dcterms:modified xsi:type="dcterms:W3CDTF">2015-04-16T12:01:23Z</dcterms:modified>
</cp:coreProperties>
</file>